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9"/>
  </p:notesMasterIdLst>
  <p:sldIdLst>
    <p:sldId id="287" r:id="rId2"/>
    <p:sldId id="267" r:id="rId3"/>
    <p:sldId id="397" r:id="rId4"/>
    <p:sldId id="401" r:id="rId5"/>
    <p:sldId id="399" r:id="rId6"/>
    <p:sldId id="400" r:id="rId7"/>
    <p:sldId id="286" r:id="rId8"/>
    <p:sldId id="257" r:id="rId9"/>
    <p:sldId id="258" r:id="rId10"/>
    <p:sldId id="259" r:id="rId11"/>
    <p:sldId id="352" r:id="rId12"/>
    <p:sldId id="391" r:id="rId13"/>
    <p:sldId id="310" r:id="rId14"/>
    <p:sldId id="265" r:id="rId15"/>
    <p:sldId id="266" r:id="rId16"/>
    <p:sldId id="354" r:id="rId17"/>
    <p:sldId id="363" r:id="rId18"/>
    <p:sldId id="364" r:id="rId19"/>
    <p:sldId id="365" r:id="rId20"/>
    <p:sldId id="366" r:id="rId21"/>
    <p:sldId id="359" r:id="rId22"/>
    <p:sldId id="376" r:id="rId23"/>
    <p:sldId id="377" r:id="rId24"/>
    <p:sldId id="378" r:id="rId25"/>
    <p:sldId id="379" r:id="rId26"/>
    <p:sldId id="312" r:id="rId27"/>
    <p:sldId id="299" r:id="rId28"/>
    <p:sldId id="301" r:id="rId29"/>
    <p:sldId id="303" r:id="rId30"/>
    <p:sldId id="302" r:id="rId31"/>
    <p:sldId id="368" r:id="rId32"/>
    <p:sldId id="371" r:id="rId33"/>
    <p:sldId id="372" r:id="rId34"/>
    <p:sldId id="369" r:id="rId35"/>
    <p:sldId id="374" r:id="rId36"/>
    <p:sldId id="314" r:id="rId37"/>
    <p:sldId id="316" r:id="rId38"/>
    <p:sldId id="318" r:id="rId39"/>
    <p:sldId id="319" r:id="rId40"/>
    <p:sldId id="320" r:id="rId41"/>
    <p:sldId id="317" r:id="rId42"/>
    <p:sldId id="289" r:id="rId43"/>
    <p:sldId id="290" r:id="rId44"/>
    <p:sldId id="321" r:id="rId45"/>
    <p:sldId id="322" r:id="rId46"/>
    <p:sldId id="323" r:id="rId47"/>
    <p:sldId id="296" r:id="rId48"/>
    <p:sldId id="298" r:id="rId49"/>
    <p:sldId id="325" r:id="rId50"/>
    <p:sldId id="300" r:id="rId51"/>
    <p:sldId id="327" r:id="rId52"/>
    <p:sldId id="326" r:id="rId53"/>
    <p:sldId id="328" r:id="rId54"/>
    <p:sldId id="305" r:id="rId55"/>
    <p:sldId id="331" r:id="rId56"/>
    <p:sldId id="388" r:id="rId57"/>
    <p:sldId id="386" r:id="rId58"/>
    <p:sldId id="389" r:id="rId59"/>
    <p:sldId id="390" r:id="rId60"/>
    <p:sldId id="396" r:id="rId61"/>
    <p:sldId id="398" r:id="rId62"/>
    <p:sldId id="393" r:id="rId63"/>
    <p:sldId id="394" r:id="rId64"/>
    <p:sldId id="403" r:id="rId65"/>
    <p:sldId id="340" r:id="rId66"/>
    <p:sldId id="404" r:id="rId67"/>
    <p:sldId id="40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6BBDD4-9BA2-497E-9F6A-64042F7DAE1F}">
          <p14:sldIdLst>
            <p14:sldId id="287"/>
            <p14:sldId id="267"/>
            <p14:sldId id="397"/>
            <p14:sldId id="401"/>
            <p14:sldId id="399"/>
            <p14:sldId id="400"/>
            <p14:sldId id="286"/>
          </p14:sldIdLst>
        </p14:section>
        <p14:section name="Encoder - Decoder" id="{09D07B49-39C3-4E5B-88F7-68136C0D75FB}">
          <p14:sldIdLst>
            <p14:sldId id="257"/>
            <p14:sldId id="258"/>
            <p14:sldId id="259"/>
            <p14:sldId id="352"/>
            <p14:sldId id="391"/>
            <p14:sldId id="310"/>
            <p14:sldId id="265"/>
            <p14:sldId id="266"/>
            <p14:sldId id="354"/>
            <p14:sldId id="363"/>
            <p14:sldId id="364"/>
            <p14:sldId id="365"/>
            <p14:sldId id="366"/>
            <p14:sldId id="359"/>
            <p14:sldId id="376"/>
            <p14:sldId id="377"/>
            <p14:sldId id="378"/>
            <p14:sldId id="379"/>
            <p14:sldId id="312"/>
            <p14:sldId id="299"/>
            <p14:sldId id="301"/>
            <p14:sldId id="303"/>
            <p14:sldId id="302"/>
          </p14:sldIdLst>
        </p14:section>
        <p14:section name="Autoencoder" id="{3468F147-4E90-4AB9-932A-EA0D3DC3529A}">
          <p14:sldIdLst>
            <p14:sldId id="368"/>
            <p14:sldId id="371"/>
            <p14:sldId id="372"/>
            <p14:sldId id="369"/>
            <p14:sldId id="374"/>
            <p14:sldId id="314"/>
            <p14:sldId id="316"/>
            <p14:sldId id="318"/>
            <p14:sldId id="319"/>
            <p14:sldId id="320"/>
            <p14:sldId id="317"/>
            <p14:sldId id="289"/>
            <p14:sldId id="290"/>
            <p14:sldId id="321"/>
            <p14:sldId id="322"/>
            <p14:sldId id="323"/>
            <p14:sldId id="296"/>
            <p14:sldId id="298"/>
            <p14:sldId id="325"/>
            <p14:sldId id="300"/>
            <p14:sldId id="327"/>
            <p14:sldId id="326"/>
            <p14:sldId id="328"/>
            <p14:sldId id="305"/>
            <p14:sldId id="331"/>
          </p14:sldIdLst>
        </p14:section>
        <p14:section name="Contractive AE" id="{0ABEC572-2BFF-4B32-85B9-24F4480601DD}">
          <p14:sldIdLst>
            <p14:sldId id="388"/>
            <p14:sldId id="386"/>
            <p14:sldId id="389"/>
            <p14:sldId id="390"/>
          </p14:sldIdLst>
        </p14:section>
        <p14:section name="Variational AE" id="{09FF39A7-9CD9-41B1-AD0A-275AED398B14}">
          <p14:sldIdLst>
            <p14:sldId id="396"/>
            <p14:sldId id="398"/>
            <p14:sldId id="393"/>
            <p14:sldId id="394"/>
            <p14:sldId id="403"/>
            <p14:sldId id="340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EF5EC"/>
    <a:srgbClr val="C7F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9CA38-EC64-720F-2A5A-629CA29DF2D0}" v="342" dt="2025-11-16T07:24:58.054"/>
    <p1510:client id="{2693A9E3-6491-6322-CF82-9B220D47C9C5}" v="1" dt="2025-11-17T05:18:57.721"/>
    <p1510:client id="{30C7D9B1-64B0-D763-CC17-1CD928C15930}" v="205" dt="2025-11-16T09:12:51.846"/>
    <p1510:client id="{4D30B16E-19DC-4873-D29C-DE128D4C5380}" v="195" dt="2025-11-16T12:22:15.848"/>
    <p1510:client id="{523061F3-C937-5599-92AF-356FAB053F40}" v="6" dt="2025-11-16T07:53:54.640"/>
    <p1510:client id="{548F80AB-F263-59F6-D3A8-F8A39011769D}" v="7" dt="2025-11-17T05:10:21.059"/>
    <p1510:client id="{5C5BFDF6-BE30-D437-BBF8-03D52F0AB654}" v="12" dt="2025-11-16T17:25:17.472"/>
    <p1510:client id="{5EA4E73B-45F9-54C0-9480-6088ADDEAC67}" v="57" dt="2025-11-16T09:59:13.052"/>
    <p1510:client id="{65E7B6F7-131D-8456-0025-54F68DABD8B4}" v="16" dt="2025-11-16T09:17:13.475"/>
    <p1510:client id="{75B9CF2B-CA7F-A67C-2F53-C908667D1E56}" v="696" dt="2025-11-16T04:24:07.076"/>
    <p1510:client id="{7826AE29-FCDC-CE1E-C202-FB8E1EE900CF}" v="476" dt="2025-11-17T05:28:25.410"/>
    <p1510:client id="{79DE0363-A766-11AD-3D92-3BDD0D813755}" v="66" dt="2025-11-16T10:19:45.557"/>
    <p1510:client id="{7B431F21-7059-4EB7-82A2-8A37CB3B0BAA}" v="22" dt="2025-11-16T09:56:53.530"/>
    <p1510:client id="{81B95EE6-52DA-7BA3-D6A9-07DAA0B4CE4E}" v="1352" dt="2025-11-17T03:01:52.120"/>
    <p1510:client id="{8D8FA4AF-F223-41EF-CB88-B0EC42826EF2}" v="370" dt="2025-11-17T05:14:08.240"/>
    <p1510:client id="{8DA13413-C474-FB54-390B-A877CDC22EC2}" v="4" dt="2025-11-16T09:09:41.973"/>
    <p1510:client id="{8DBB479E-BD96-93F4-B27E-F18534F98537}" v="2" dt="2025-11-16T16:31:01.442"/>
    <p1510:client id="{9BB494C3-781E-FE4A-2602-EE8C0BA8177B}" v="4" dt="2025-11-16T14:58:18.279"/>
    <p1510:client id="{9C002C44-2AB3-0A77-99A8-57663489E5F3}" v="325" dt="2025-11-16T10:00:22.848"/>
    <p1510:client id="{A0247DEA-8C63-4AFD-B613-12EA54499A91}" v="3318" dt="2025-11-16T19:45:22.674"/>
    <p1510:client id="{A2CBA30B-C39B-6B05-43CA-ABF888DC44C6}" v="3" dt="2025-11-16T10:55:05.577"/>
    <p1510:client id="{A6D6729C-1056-2BA3-F1B2-CB0FB003430F}" v="56" dt="2025-11-16T19:42:56.150"/>
    <p1510:client id="{A9EE7D69-79BA-3478-97F2-4D7E95675AB8}" v="8" dt="2025-11-17T05:31:51.335"/>
    <p1510:client id="{AFB343D7-ABA6-C263-3D0E-748B239AD7DB}" v="1" dt="2025-11-16T14:29:41.998"/>
    <p1510:client id="{B45029E5-99DA-FD3C-63CB-7FA17380EE96}" v="35" dt="2025-11-17T06:00:55.675"/>
    <p1510:client id="{C1F1D7C2-D358-33F8-44BA-C17B50D312ED}" v="1" dt="2025-11-16T18:14:55.051"/>
    <p1510:client id="{E014DFB6-FCA9-61C9-3075-F2D737A1BECD}" v="70" dt="2025-11-16T09:39:39.488"/>
    <p1510:client id="{E718E7F9-EF05-190D-25E6-24BE2EB55AAC}" v="24" dt="2025-11-16T10:46:59.610"/>
    <p1510:client id="{F262F04A-EA08-6294-486B-95522A66CEE4}" v="20" dt="2025-11-17T06:04:30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5T17:47:28.04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10795 8202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5T17:47:28.04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10795 8202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1BA5-46CC-4699-856A-30B2129533CB}" type="datetimeFigureOut"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EED6A-B918-4A59-ADB6-27F35349F8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7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2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9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7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5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6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BD0404-09BA-6AEF-918A-2E0D12824912}"/>
              </a:ext>
            </a:extLst>
          </p:cNvPr>
          <p:cNvSpPr txBox="1"/>
          <p:nvPr/>
        </p:nvSpPr>
        <p:spPr>
          <a:xfrm>
            <a:off x="1907457" y="1320316"/>
            <a:ext cx="78756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rgbClr val="0070C0"/>
                </a:solidFill>
                <a:latin typeface="Bahnschrift SemiBold" panose="020B0502040204020203" pitchFamily="34" charset="0"/>
              </a:rPr>
              <a:t>Encoder &amp; Decoder</a:t>
            </a:r>
            <a:br>
              <a:rPr lang="en-US" sz="6000" b="1">
                <a:solidFill>
                  <a:srgbClr val="0070C0"/>
                </a:solidFill>
                <a:effectLst/>
                <a:latin typeface="Bahnschrift SemiBold" panose="020B0502040204020203" pitchFamily="34" charset="0"/>
              </a:rPr>
            </a:br>
            <a:r>
              <a:rPr lang="en-US" sz="6000" b="1">
                <a:solidFill>
                  <a:srgbClr val="0070C0"/>
                </a:solidFill>
                <a:latin typeface="Bahnschrift SemiBold" panose="020B0502040204020203" pitchFamily="34" charset="0"/>
              </a:rPr>
              <a:t>Architecture </a:t>
            </a:r>
            <a:br>
              <a:rPr lang="en-US" sz="6000" b="1">
                <a:solidFill>
                  <a:srgbClr val="0070C0"/>
                </a:solidFill>
                <a:effectLst/>
                <a:latin typeface="Bahnschrift SemiBold" panose="020B0502040204020203" pitchFamily="34" charset="0"/>
              </a:rPr>
            </a:br>
            <a:r>
              <a:rPr lang="en-US" sz="6000" b="1">
                <a:solidFill>
                  <a:srgbClr val="0070C0"/>
                </a:solidFill>
                <a:latin typeface="Bahnschrift SemiBold" panose="020B0502040204020203" pitchFamily="34" charset="0"/>
              </a:rPr>
              <a:t>In </a:t>
            </a:r>
            <a:br>
              <a:rPr lang="en-US" sz="6000" b="1">
                <a:solidFill>
                  <a:srgbClr val="0070C0"/>
                </a:solidFill>
                <a:effectLst/>
                <a:latin typeface="Bahnschrift SemiBold" panose="020B0502040204020203" pitchFamily="34" charset="0"/>
              </a:rPr>
            </a:br>
            <a:r>
              <a:rPr lang="en-US" sz="6000" b="1">
                <a:solidFill>
                  <a:srgbClr val="0070C0"/>
                </a:solidFill>
                <a:latin typeface="Bahnschrift SemiBold" panose="020B0502040204020203" pitchFamily="34" charset="0"/>
              </a:rPr>
              <a:t>Deep Learning</a:t>
            </a:r>
            <a:endParaRPr lang="en-IN" sz="6000" b="1">
              <a:solidFill>
                <a:srgbClr val="0070C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61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F13CE-5CFD-5A23-ACAA-69B2AAA7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93" y="1890251"/>
            <a:ext cx="7511845" cy="3077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F13FB-BB3F-6127-DCC8-D639C8A44AD2}"/>
              </a:ext>
            </a:extLst>
          </p:cNvPr>
          <p:cNvSpPr txBox="1"/>
          <p:nvPr/>
        </p:nvSpPr>
        <p:spPr>
          <a:xfrm>
            <a:off x="1101212" y="855406"/>
            <a:ext cx="5804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Example of working of Encoder and Decoder: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2279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5C59-4234-C92F-ED99-A9258927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Encoder </a:t>
            </a:r>
            <a:r>
              <a:rPr lang="en-US" b="1">
                <a:solidFill>
                  <a:srgbClr val="00B0F0"/>
                </a:solidFill>
              </a:rPr>
              <a:t>Decoder</a:t>
            </a:r>
            <a:endParaRPr lang="en-IN"/>
          </a:p>
        </p:txBody>
      </p:sp>
      <p:pic>
        <p:nvPicPr>
          <p:cNvPr id="9" name="Content Placeholder 8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C514A0B6-C259-84AD-F1EC-A3AA52CD6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1" t="1852" r="-73" b="-2037"/>
          <a:stretch>
            <a:fillRect/>
          </a:stretch>
        </p:blipFill>
        <p:spPr>
          <a:xfrm>
            <a:off x="2349656" y="2160610"/>
            <a:ext cx="7547362" cy="34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0932-6C06-DA61-A530-3FD11EFD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9C47-5480-D352-D88E-C38F068C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Encoder </a:t>
            </a:r>
            <a:r>
              <a:rPr lang="en-US" b="1">
                <a:solidFill>
                  <a:srgbClr val="00B0F0"/>
                </a:solidFill>
              </a:rPr>
              <a:t>Decoder</a:t>
            </a:r>
            <a:endParaRPr lang="en-IN"/>
          </a:p>
        </p:txBody>
      </p:sp>
      <p:pic>
        <p:nvPicPr>
          <p:cNvPr id="6" name="Content Placeholder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007E1D7-3BCE-8319-F280-E862594D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003057"/>
            <a:ext cx="7543800" cy="39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1075765" y="1430045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The goal is to estimate the conditional probability: `p(y_1, ..., y_T' | x_1, ..., x_T)`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1075765" y="1934870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The encoder's final hidden state is the context vector, `v`.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1075765" y="2439695"/>
            <a:ext cx="9144000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The decoder is an LSTM-Language Model conditioned on `v`.</a:t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1075765" y="2944520"/>
            <a:ext cx="9144000" cy="135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Probability Decomposition: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1075765" y="4491142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Each `p(y_t | ...)` is a single softmax layer.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4765" y="1487195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694765" y="1992020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694765" y="2496845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694765" y="3001670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94765" y="4548292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A9C"/>
                </a:solidFill>
                <a:latin typeface="Lato"/>
                <a:ea typeface="Lato"/>
                <a:cs typeface="Lato"/>
                <a:sym typeface="Lato"/>
              </a:rPr>
              <a:t>The Mathematical Model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5AE6B-8360-0E2C-8BD0-635EF0FD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3477920"/>
            <a:ext cx="8705143" cy="10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612962" y="1661552"/>
            <a:ext cx="171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857250" y="1605523"/>
            <a:ext cx="942975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Two Different LSTMs: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One for the encoder, one for the decoder. This increases parameters and is better for multilingual tasks.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612962" y="2509277"/>
            <a:ext cx="171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857250" y="2453248"/>
            <a:ext cx="942975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Deep LSTMs: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Used 4 layers of LSTMs. Deep LSTMs significantly outperformed shallow ones (each layer reduced perplexity by ~10%).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12962" y="3357002"/>
            <a:ext cx="171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857250" y="3300973"/>
            <a:ext cx="942975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Reversing the Source Sentence: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This was a critical discovery for model performance.</a:t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A9C"/>
                </a:solidFill>
                <a:latin typeface="Lato"/>
                <a:ea typeface="Lato"/>
                <a:cs typeface="Lato"/>
                <a:sym typeface="Lato"/>
              </a:rPr>
              <a:t>Three Key Innovations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1042147" y="1446399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The Idea: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Instead of mapping "A, B, C" → "W, X, Y", the model maps "C, B, A" → "W, X, Y".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1042147" y="1951224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Why?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It introduces *short-term dependencies*.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1042147" y="2456049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 a normal setup, "A" (first input) is very far from "W" (first output).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1042147" y="2960874"/>
            <a:ext cx="9144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By reversing, "A" is now very close to "W". This makes it *much* easier for SGD to "establish communication" between the input and output.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042147" y="3780024"/>
            <a:ext cx="9144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This simple trick was a key contribution and greatly improved performance.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61147" y="1503549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661147" y="2008374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661147" y="2513199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661147" y="3018024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661147" y="3837174"/>
            <a:ext cx="1619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37F1B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A9C"/>
                </a:solidFill>
                <a:latin typeface="Lato"/>
                <a:ea typeface="Lato"/>
                <a:cs typeface="Lato"/>
                <a:sym typeface="Lato"/>
              </a:rPr>
              <a:t>The "Reverse" Trick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6373-20CB-9661-EEF3-8D1AE955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LSTM </a:t>
            </a:r>
            <a:r>
              <a:rPr lang="en-US" b="1">
                <a:solidFill>
                  <a:srgbClr val="00B0F0"/>
                </a:solidFill>
              </a:rPr>
              <a:t>Equations</a:t>
            </a:r>
            <a:endParaRPr lang="en-IN" b="1">
              <a:solidFill>
                <a:srgbClr val="00B0F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8E9E1-A186-71C5-6424-0140174EE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502" y="1851259"/>
            <a:ext cx="7630064" cy="39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5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Example </a:t>
            </a:r>
            <a:r>
              <a:rPr b="1">
                <a:solidFill>
                  <a:srgbClr val="00B0F0"/>
                </a:solidFill>
              </a:rPr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E5972E-A141-6FFB-DF08-3F5BA4CE7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460"/>
          <a:stretch>
            <a:fillRect/>
          </a:stretch>
        </p:blipFill>
        <p:spPr>
          <a:xfrm>
            <a:off x="1541829" y="2286000"/>
            <a:ext cx="7709678" cy="31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7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636" y="264193"/>
            <a:ext cx="8535397" cy="1450757"/>
          </a:xfrm>
        </p:spPr>
        <p:txBody>
          <a:bodyPr/>
          <a:lstStyle/>
          <a:p>
            <a:r>
              <a:rPr b="1"/>
              <a:t>Step-by-Step </a:t>
            </a:r>
            <a:r>
              <a:rPr b="1">
                <a:solidFill>
                  <a:srgbClr val="00B0F0"/>
                </a:solidFill>
              </a:rPr>
              <a:t>Computation (t=1)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9DA5C-32F5-FB01-AAED-78995ADC9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271" y="1838004"/>
            <a:ext cx="7177087" cy="41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1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Step-by-Step </a:t>
            </a:r>
            <a:r>
              <a:rPr b="1">
                <a:solidFill>
                  <a:srgbClr val="00B0F0"/>
                </a:solidFill>
              </a:rPr>
              <a:t>Computation (t=2)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3FC06-CA0D-8775-A04A-4C114892A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18" y="1902278"/>
            <a:ext cx="8743051" cy="39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3C62-DE62-8787-B73F-3CEA693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  <a:ea typeface="+mj-lt"/>
                <a:cs typeface="+mj-lt"/>
              </a:rPr>
              <a:t>What is Sequential Data?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B9D3-95C4-4C1F-E7A8-DE6ADB40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Sequential data consists of observations arranged in a </a:t>
            </a:r>
            <a:r>
              <a:rPr lang="en-US" b="1"/>
              <a:t>temporal or logical order</a:t>
            </a:r>
            <a:r>
              <a:rPr lang="en-US"/>
              <a:t>, where the </a:t>
            </a:r>
            <a:r>
              <a:rPr lang="en-US" b="1"/>
              <a:t>position of each element affects its meaning</a:t>
            </a:r>
            <a:r>
              <a:rPr lang="en-US"/>
              <a:t>.</a:t>
            </a: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In such data, each element typically </a:t>
            </a:r>
            <a:r>
              <a:rPr lang="en-US" b="1"/>
              <a:t>depends </a:t>
            </a:r>
            <a:r>
              <a:rPr lang="en-US"/>
              <a:t>on the elements that came </a:t>
            </a:r>
            <a:r>
              <a:rPr lang="en-US" b="1"/>
              <a:t>before </a:t>
            </a:r>
            <a:r>
              <a:rPr lang="en-US"/>
              <a:t>it.</a:t>
            </a:r>
            <a:r>
              <a:rPr lang="en-US" b="1">
                <a:solidFill>
                  <a:srgbClr val="0070C0"/>
                </a:solidFill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0070C0"/>
                </a:solidFill>
                <a:ea typeface="+mn-lt"/>
                <a:cs typeface="+mn-lt"/>
              </a:rPr>
              <a:t>Examples:</a:t>
            </a:r>
            <a:endParaRPr lang="en-US">
              <a:solidFill>
                <a:srgbClr val="0070C0"/>
              </a:solidFill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Linear pattern: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</a:t>
            </a:r>
            <a:r>
              <a:rPr lang="en-US" baseline="-25000" err="1">
                <a:ea typeface="+mn-lt"/>
                <a:cs typeface="+mn-lt"/>
              </a:rPr>
              <a:t>t</a:t>
            </a:r>
            <a:r>
              <a:rPr lang="en-US">
                <a:ea typeface="+mn-lt"/>
                <a:cs typeface="+mn-lt"/>
              </a:rPr>
              <a:t> = x</a:t>
            </a:r>
            <a:r>
              <a:rPr lang="en-US" baseline="-25000">
                <a:ea typeface="+mn-lt"/>
                <a:cs typeface="+mn-lt"/>
              </a:rPr>
              <a:t>t-1</a:t>
            </a:r>
            <a:r>
              <a:rPr lang="en-US">
                <a:ea typeface="+mn-lt"/>
                <a:cs typeface="+mn-lt"/>
              </a:rPr>
              <a:t>+ 2 → [2, 4, 6] ⇒ x₄ = 8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Text sequence:</a:t>
            </a:r>
            <a:r>
              <a:rPr lang="en-US">
                <a:ea typeface="+mn-lt"/>
                <a:cs typeface="+mn-lt"/>
              </a:rPr>
              <a:t> “He eats fruit” ≠ “Fruit eats he”.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8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Step-by-Step </a:t>
            </a:r>
            <a:r>
              <a:rPr b="1">
                <a:solidFill>
                  <a:srgbClr val="00B0F0"/>
                </a:solidFill>
              </a:rPr>
              <a:t>Computation (t=3)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F2FFA-1308-4726-C040-54DF3700D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188" y="1922747"/>
            <a:ext cx="8673016" cy="38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603" y="264191"/>
            <a:ext cx="10058400" cy="1450757"/>
          </a:xfrm>
        </p:spPr>
        <p:txBody>
          <a:bodyPr/>
          <a:lstStyle/>
          <a:p>
            <a:r>
              <a:rPr b="1"/>
              <a:t>Final Encoder </a:t>
            </a:r>
            <a:r>
              <a:rPr b="1">
                <a:solidFill>
                  <a:srgbClr val="00B0F0"/>
                </a:solidFill>
              </a:rPr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Final LSTM Encoder Output:</a:t>
            </a:r>
          </a:p>
          <a:p>
            <a:r>
              <a:t>Hidden states: h1=0.17, h2=0.53, h3=0.77</a:t>
            </a:r>
          </a:p>
          <a:p>
            <a:r>
              <a:t>Final encoder representation = h3 = 0.77</a:t>
            </a:r>
          </a:p>
          <a:p>
            <a:endParaRPr/>
          </a:p>
          <a:p>
            <a:r>
              <a:t>This vector summarizes the whole input sequence.</a:t>
            </a:r>
          </a:p>
        </p:txBody>
      </p:sp>
    </p:spTree>
    <p:extLst>
      <p:ext uri="{BB962C8B-B14F-4D97-AF65-F5344CB8AC3E}">
        <p14:creationId xmlns:p14="http://schemas.microsoft.com/office/powerpoint/2010/main" val="245796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2000"/>
            <a:ext cx="5286375" cy="208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432000"/>
            <a:ext cx="5286375" cy="20821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962025" y="2822525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6A34A"/>
                </a:solidFill>
                <a:latin typeface="Poppins"/>
                <a:ea typeface="Poppins"/>
                <a:cs typeface="Poppins"/>
                <a:sym typeface="Poppins"/>
              </a:rPr>
              <a:t>Encoder's Final State (Context)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962025" y="3298775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From the Encoder's final step (t=3):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724650" y="2822525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C2626"/>
                </a:solidFill>
                <a:latin typeface="Poppins"/>
                <a:ea typeface="Poppins"/>
                <a:cs typeface="Poppins"/>
                <a:sym typeface="Poppins"/>
              </a:rPr>
              <a:t>Decoder's Initial State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6724650" y="3298775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context vector becomes the initial state for the Decoder (at step t'=0):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Decoder Setup &amp; Initialization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571500" y="5612606"/>
            <a:ext cx="11049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Assumptions: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We use the same weights ($W = 0.5$, $b = 0$) and a "Start-of-Sequence" (SOS) token input:    x   1   '   =  0.0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91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1333500" y="1427410"/>
            <a:ext cx="9525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   h   0   '   =  0.77  ,    c   0   '   =  1.483  ,    x   1   '   =  0.0  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1428750" y="2151310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f   1   '   =  σ  (  0.5  ×  (  0.77  +  0.0  )  )  =  σ  (  0.385  )  ≈  0.60  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1428750" y="2699146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i   1   '   =  σ  (  0.5  ×  (  0.77  +  0.0  )  )  =  σ  (  0.385  )  ≈  0.60  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1428750" y="3246983"/>
            <a:ext cx="9429750" cy="37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 c   ~    1   '   =  tanh  (  0.5  ×  (  0.77  +  0.0  )  )  =  tanh  (  0.385  )  ≈  0.37  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1428750" y="3815506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c   1   '   =  (  0.60  ×  1.483  )  +  (  0.60  ×  0.37  )  =  0.890  +  0.222  =  1.112  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1428750" y="4363342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o   1   '   =  σ  (  0.385  )  ≈  0.60  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428750" y="4911179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h   1   '   =  0.60  ×  tanh  (  1.112  )  =  0.60  ×  0.805  ≈  0.48  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1428750" y="5506640"/>
            <a:ext cx="9429750" cy="87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Output 1:    y   1   =   h   1   '   =  0.48  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333500" y="615714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Decoder Computation (t' = 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27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1333500" y="1047303"/>
            <a:ext cx="9525000" cy="7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   h   1   '   =  0.48  ,    c   1   '   =  1.112  ,    x   2   '   =   y   1   =  0.48  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1428750" y="2012453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f   2   '   =  σ  (  0.5  ×  (  0.48  +  0.48  )  )  =  σ  (  0.48  )  ≈  0.62  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1428750" y="2560290"/>
            <a:ext cx="9429750" cy="87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i   2   '   =  σ  (  0.5  ×  (  0.48  +  0.48  )  )  =  σ  (  0.48  )   ≈   0.62   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1428750" y="3627239"/>
            <a:ext cx="9429750" cy="37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 c   ~    2   '   =  tanh  (  0.5  ×  (  0.48  +  0.48  )  )  =  tanh  (  0.48  )  ≈  0.45  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428750" y="4195762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c   2   '   =  (  0.62  ×  1.112  )  +  (  0.62  ×  0.45  )  =  0.689  +  0.279  =  0.968  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1428750" y="4743598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o   2   '   =  σ  (  0.48  ) &lt;mo≈  0.62  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1428750" y="5291435"/>
            <a:ext cx="9429750" cy="35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  h   2   '   =  0.62  ×  tanh  (  0.968  )  =  0.62  ×  0.748  ≈  0.46  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428750" y="5886896"/>
            <a:ext cx="9429750" cy="87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Output 2:    y   2   =   h   2   '   =  0.46  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1333500" y="379174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Decoder Computation (t' = 2)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056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6334125" y="2676525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Generated Output Sequence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334125" y="3324225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decoder generates an output at each time step. This process would continue until an "End-of-Sequence" (EOS) token is produced or a maximum length is reached.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334125" y="4371975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final generated sequence, based on the input context, is: </a:t>
            </a:r>
            <a:r>
              <a:rPr lang="en-US" sz="15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(0.48, 0.46, ...)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Final Decoder Output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2234A-9C0D-71DA-C4AC-E8B0D425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2311952"/>
            <a:ext cx="34956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F986A8A-1ADE-AE66-CAF1-D5F6B40DA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 removes encoder bottleneck limitation.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9A3B6-DC71-917C-4FEA-9DDD71FD85A2}"/>
              </a:ext>
            </a:extLst>
          </p:cNvPr>
          <p:cNvSpPr txBox="1"/>
          <p:nvPr/>
        </p:nvSpPr>
        <p:spPr>
          <a:xfrm>
            <a:off x="840658" y="1301084"/>
            <a:ext cx="4729316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Attention removes encoder bottleneck limitation.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Attention compares decoder state with all encoder states.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gives attention weights, forming a context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artificial NN</a:t>
            </a: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 is used where inputs are current hidden state of encoder and previous hidden state of decoder.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 decoder uses this context to produce the next output word.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F507B-F8EE-02D1-BE53-8684A2A5EB16}"/>
              </a:ext>
            </a:extLst>
          </p:cNvPr>
          <p:cNvSpPr txBox="1"/>
          <p:nvPr/>
        </p:nvSpPr>
        <p:spPr>
          <a:xfrm>
            <a:off x="648929" y="304719"/>
            <a:ext cx="568304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F0"/>
                </a:solidFill>
              </a:rPr>
              <a:t>Encoder Decoder with attention mechanism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475F8-70F8-1DD3-6E2F-670862A50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8" y="535551"/>
            <a:ext cx="4038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1BBAD-EC1B-4FCA-717E-89D04EFABBA7}"/>
              </a:ext>
            </a:extLst>
          </p:cNvPr>
          <p:cNvSpPr txBox="1"/>
          <p:nvPr/>
        </p:nvSpPr>
        <p:spPr>
          <a:xfrm>
            <a:off x="1012722" y="540774"/>
            <a:ext cx="48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Attention Mechanism Working</a:t>
            </a:r>
            <a:endParaRPr lang="en-IN" sz="280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D9C3A-35B3-6D0F-F9A9-9C43FE355F88}"/>
              </a:ext>
            </a:extLst>
          </p:cNvPr>
          <p:cNvSpPr txBox="1"/>
          <p:nvPr/>
        </p:nvSpPr>
        <p:spPr>
          <a:xfrm>
            <a:off x="403122" y="1465200"/>
            <a:ext cx="5358583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Variables:</a:t>
            </a:r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r>
              <a:rPr lang="en-US" sz="1400"/>
              <a:t>A vocabulary of </a:t>
            </a:r>
            <a:r>
              <a:rPr lang="en-US" sz="1400" b="1"/>
              <a:t>5</a:t>
            </a:r>
            <a:r>
              <a:rPr lang="en-US" sz="1400"/>
              <a:t> words: ["you", "are", "good", "is", "me"]</a:t>
            </a:r>
          </a:p>
          <a:p>
            <a:pPr>
              <a:lnSpc>
                <a:spcPct val="150000"/>
              </a:lnSpc>
            </a:pPr>
            <a:endParaRPr lang="en-US" altLang="en-US" sz="1400" b="1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 : time step in the </a:t>
            </a:r>
            <a:r>
              <a:rPr lang="en-US" altLang="en-US" sz="1400" b="1">
                <a:latin typeface="Arial" panose="020B0604020202020204" pitchFamily="34" charset="0"/>
              </a:rPr>
              <a:t>decoder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j</a:t>
            </a:r>
            <a:r>
              <a:rPr lang="en-US" altLang="en-US" sz="1400">
                <a:latin typeface="Arial" panose="020B0604020202020204" pitchFamily="34" charset="0"/>
              </a:rPr>
              <a:t> : time step in the </a:t>
            </a:r>
            <a:r>
              <a:rPr lang="en-US" altLang="en-US" sz="1400" b="1">
                <a:latin typeface="Arial" panose="020B0604020202020204" pitchFamily="34" charset="0"/>
              </a:rPr>
              <a:t>encoder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Courier New" panose="02070309020205020404" pitchFamily="49" charset="0"/>
              <a:buChar char="o"/>
            </a:pPr>
            <a:endParaRPr lang="en-US" sz="140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x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j</a:t>
            </a:r>
            <a:r>
              <a:rPr lang="en-US" altLang="en-US" sz="1400">
                <a:latin typeface="Arial" panose="020B0604020202020204" pitchFamily="34" charset="0"/>
              </a:rPr>
              <a:t> : input word embedding to encoder at time step j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h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j</a:t>
            </a:r>
            <a:r>
              <a:rPr lang="en-US" altLang="en-US" sz="1400">
                <a:latin typeface="Arial" panose="020B0604020202020204" pitchFamily="34" charset="0"/>
              </a:rPr>
              <a:t> : encoder hidden state output at time step j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enc</a:t>
            </a:r>
            <a:r>
              <a:rPr lang="en-US" altLang="en-US" sz="1400">
                <a:latin typeface="Arial" panose="020B0604020202020204" pitchFamily="34" charset="0"/>
              </a:rPr>
              <a:t> : length of encoder input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8349A-5A6F-8032-5D30-8AD87413AF53}"/>
              </a:ext>
            </a:extLst>
          </p:cNvPr>
          <p:cNvSpPr txBox="1"/>
          <p:nvPr/>
        </p:nvSpPr>
        <p:spPr>
          <a:xfrm>
            <a:off x="6096000" y="1299968"/>
            <a:ext cx="5692878" cy="476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accent1"/>
                </a:solidFill>
                <a:latin typeface="Arial" panose="020B0604020202020204" pitchFamily="34" charset="0"/>
              </a:rPr>
              <a:t>Decoder Variables: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y</a:t>
            </a:r>
            <a:r>
              <a:rPr lang="en-US" altLang="en-US" sz="1400" b="1" baseline="-25000">
                <a:latin typeface="Arial" panose="020B0604020202020204" pitchFamily="34" charset="0"/>
              </a:rPr>
              <a:t>i-1</a:t>
            </a:r>
            <a:r>
              <a:rPr lang="en-US" altLang="en-US" sz="1400">
                <a:latin typeface="Arial" panose="020B0604020202020204" pitchFamily="34" charset="0"/>
              </a:rPr>
              <a:t> : input to the decoder at time step </a:t>
            </a:r>
            <a:r>
              <a:rPr lang="en-US" altLang="en-US" sz="1400" err="1">
                <a:latin typeface="Arial" panose="020B0604020202020204" pitchFamily="34" charset="0"/>
              </a:rPr>
              <a:t>i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s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 : decoder hidden state output at time step </a:t>
            </a:r>
            <a:r>
              <a:rPr lang="en-US" altLang="en-US" sz="1400" err="1">
                <a:latin typeface="Arial" panose="020B0604020202020204" pitchFamily="34" charset="0"/>
              </a:rPr>
              <a:t>i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dec</a:t>
            </a:r>
            <a:r>
              <a:rPr lang="en-US" altLang="en-US" sz="1400">
                <a:latin typeface="Arial" panose="020B0604020202020204" pitchFamily="34" charset="0"/>
              </a:rPr>
              <a:t> : length of decoder output sequence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140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e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ij</a:t>
            </a:r>
            <a:r>
              <a:rPr lang="en-US" altLang="en-US" sz="1400">
                <a:latin typeface="Arial" panose="020B0604020202020204" pitchFamily="34" charset="0"/>
              </a:rPr>
              <a:t> : alignment score between decoder state </a:t>
            </a:r>
            <a:r>
              <a:rPr lang="en-US" altLang="en-US" sz="1400" b="1" err="1">
                <a:latin typeface="Arial" panose="020B0604020202020204" pitchFamily="34" charset="0"/>
              </a:rPr>
              <a:t>s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 and encoder hidden state </a:t>
            </a:r>
            <a:r>
              <a:rPr lang="en-US" altLang="en-US" sz="1400" b="1" err="1">
                <a:latin typeface="Arial" panose="020B0604020202020204" pitchFamily="34" charset="0"/>
              </a:rPr>
              <a:t>h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j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α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ij</a:t>
            </a:r>
            <a:r>
              <a:rPr lang="en-US" altLang="en-US" sz="1400">
                <a:latin typeface="Arial" panose="020B0604020202020204" pitchFamily="34" charset="0"/>
              </a:rPr>
              <a:t> : attention weight (normalized score via </a:t>
            </a:r>
            <a:r>
              <a:rPr lang="en-US" altLang="en-US" sz="1400" err="1">
                <a:latin typeface="Arial" panose="020B0604020202020204" pitchFamily="34" charset="0"/>
              </a:rPr>
              <a:t>softmax</a:t>
            </a:r>
            <a:r>
              <a:rPr lang="en-US" altLang="en-US" sz="1400">
                <a:latin typeface="Arial" panose="020B0604020202020204" pitchFamily="34" charset="0"/>
              </a:rPr>
              <a:t>)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c</a:t>
            </a:r>
            <a:r>
              <a:rPr lang="en-US" altLang="en-US" sz="1400" b="1" baseline="-25000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: context vector for decoder at time step </a:t>
            </a:r>
            <a:r>
              <a:rPr lang="en-US" altLang="en-US" sz="1400" err="1">
                <a:latin typeface="Arial" panose="020B0604020202020204" pitchFamily="34" charset="0"/>
              </a:rPr>
              <a:t>i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IN" sz="140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err="1">
                <a:latin typeface="Arial" panose="020B0604020202020204" pitchFamily="34" charset="0"/>
              </a:rPr>
              <a:t>s</a:t>
            </a:r>
            <a:r>
              <a:rPr lang="en-US" altLang="en-US" sz="1400" baseline="30000" err="1">
                <a:latin typeface="Arial" panose="020B0604020202020204" pitchFamily="34" charset="0"/>
              </a:rPr>
              <a:t>l</a:t>
            </a:r>
            <a:r>
              <a:rPr lang="en-US" altLang="en-US" sz="1400" baseline="-25000" err="1">
                <a:latin typeface="Arial" panose="020B0604020202020204" pitchFamily="34" charset="0"/>
              </a:rPr>
              <a:t>i</a:t>
            </a:r>
            <a:r>
              <a:rPr lang="en-US" altLang="en-US" sz="1400" b="1">
                <a:latin typeface="Arial" panose="020B0604020202020204" pitchFamily="34" charset="0"/>
              </a:rPr>
              <a:t> </a:t>
            </a:r>
            <a:r>
              <a:rPr lang="en-US" altLang="en-US" sz="1400">
                <a:latin typeface="Arial" panose="020B0604020202020204" pitchFamily="34" charset="0"/>
              </a:rPr>
              <a:t>: attentional hidden state (combined </a:t>
            </a:r>
            <a:r>
              <a:rPr lang="en-US" altLang="en-US" sz="1400" err="1">
                <a:latin typeface="Arial" panose="020B0604020202020204" pitchFamily="34" charset="0"/>
              </a:rPr>
              <a:t>s</a:t>
            </a:r>
            <a:r>
              <a:rPr lang="en-US" altLang="en-US" sz="1400" baseline="-25000" err="1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 and c</a:t>
            </a:r>
            <a:r>
              <a:rPr lang="en-US" altLang="en-US" sz="1400" baseline="-25000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)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b="1">
                <a:latin typeface="Arial" panose="020B0604020202020204" pitchFamily="34" charset="0"/>
              </a:rPr>
              <a:t>o</a:t>
            </a:r>
            <a:r>
              <a:rPr lang="en-US" altLang="en-US" sz="1400" b="1" baseline="-25000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 : output logits at decoder step </a:t>
            </a:r>
            <a:r>
              <a:rPr lang="en-US" altLang="en-US" sz="1400" err="1">
                <a:latin typeface="Arial" panose="020B0604020202020204" pitchFamily="34" charset="0"/>
              </a:rPr>
              <a:t>i</a:t>
            </a:r>
            <a:endParaRPr lang="en-US" altLang="en-US" sz="140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en-US" sz="1400" b="1" err="1">
                <a:latin typeface="Arial" panose="020B0604020202020204" pitchFamily="34" charset="0"/>
              </a:rPr>
              <a:t>ŷ</a:t>
            </a:r>
            <a:r>
              <a:rPr lang="en-US" altLang="en-US" sz="1400" b="1" baseline="-25000" err="1">
                <a:latin typeface="Arial" panose="020B0604020202020204" pitchFamily="34" charset="0"/>
              </a:rPr>
              <a:t>i</a:t>
            </a:r>
            <a:r>
              <a:rPr lang="en-US" altLang="en-US" sz="1400">
                <a:latin typeface="Arial" panose="020B0604020202020204" pitchFamily="34" charset="0"/>
              </a:rPr>
              <a:t>: predicted output token at decoder step </a:t>
            </a:r>
            <a:r>
              <a:rPr lang="en-US" altLang="en-US" sz="1400" err="1">
                <a:latin typeface="Arial" panose="020B0604020202020204" pitchFamily="34" charset="0"/>
              </a:rPr>
              <a:t>i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52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AFAA2-A212-0B6E-6700-CCD6C844C9D0}"/>
              </a:ext>
            </a:extLst>
          </p:cNvPr>
          <p:cNvSpPr txBox="1"/>
          <p:nvPr/>
        </p:nvSpPr>
        <p:spPr>
          <a:xfrm>
            <a:off x="1535358" y="2334010"/>
            <a:ext cx="276286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endParaRPr lang="en-US" sz="140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you are good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Output: “</a:t>
            </a:r>
            <a:r>
              <a:rPr lang="hi-IN" sz="1400">
                <a:latin typeface="Arial" panose="020B0604020202020204" pitchFamily="34" charset="0"/>
              </a:rPr>
              <a:t>तुम अच्छे हो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0F7D5-E0D1-9E0F-20FC-B172D87ED804}"/>
              </a:ext>
            </a:extLst>
          </p:cNvPr>
          <p:cNvSpPr txBox="1"/>
          <p:nvPr/>
        </p:nvSpPr>
        <p:spPr>
          <a:xfrm>
            <a:off x="5339225" y="2898988"/>
            <a:ext cx="2349909" cy="209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Encoder embeddings</a:t>
            </a:r>
          </a:p>
          <a:p>
            <a:pPr>
              <a:lnSpc>
                <a:spcPct val="150000"/>
              </a:lnSpc>
            </a:pPr>
            <a:endParaRPr lang="en-US" sz="1200"/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</a:rPr>
              <a:t>you</a:t>
            </a:r>
            <a:r>
              <a:rPr lang="en-US" altLang="en-US" sz="1200">
                <a:latin typeface="Arial" panose="020B0604020202020204" pitchFamily="34" charset="0"/>
              </a:rPr>
              <a:t> → </a:t>
            </a:r>
            <a:r>
              <a:rPr lang="en-US" altLang="en-US" sz="1200">
                <a:latin typeface="Arial Unicode MS"/>
              </a:rPr>
              <a:t>[1.0, 0.0, 0.0, 0.5]</a:t>
            </a:r>
            <a:endParaRPr lang="en-US" altLang="en-US" sz="1200"/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</a:rPr>
              <a:t>are</a:t>
            </a:r>
            <a:r>
              <a:rPr lang="en-US" altLang="en-US" sz="1200">
                <a:latin typeface="Arial" panose="020B0604020202020204" pitchFamily="34" charset="0"/>
              </a:rPr>
              <a:t> → </a:t>
            </a:r>
            <a:r>
              <a:rPr lang="en-US" altLang="en-US" sz="1200">
                <a:latin typeface="Arial Unicode MS"/>
              </a:rPr>
              <a:t>[0.0, 1.0, 0.5, 0.0]</a:t>
            </a:r>
            <a:endParaRPr lang="en-US" altLang="en-US" sz="1200"/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</a:rPr>
              <a:t>good</a:t>
            </a:r>
            <a:r>
              <a:rPr lang="en-US" altLang="en-US" sz="1200">
                <a:latin typeface="Arial" panose="020B0604020202020204" pitchFamily="34" charset="0"/>
              </a:rPr>
              <a:t> → </a:t>
            </a:r>
            <a:r>
              <a:rPr lang="en-US" altLang="en-US" sz="1200">
                <a:latin typeface="Arial Unicode MS"/>
              </a:rPr>
              <a:t>[0.8, 0.2, 0.0, 0.0]</a:t>
            </a:r>
            <a:endParaRPr lang="en-US" altLang="en-US" sz="1200"/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</a:rPr>
              <a:t>is</a:t>
            </a:r>
            <a:r>
              <a:rPr lang="en-US" altLang="en-US" sz="1200">
                <a:latin typeface="Arial" panose="020B0604020202020204" pitchFamily="34" charset="0"/>
              </a:rPr>
              <a:t> → </a:t>
            </a:r>
            <a:r>
              <a:rPr lang="en-US" altLang="en-US" sz="1200">
                <a:latin typeface="Arial Unicode MS"/>
              </a:rPr>
              <a:t>[0.0, 0.6, 0.2, 0.1]</a:t>
            </a:r>
            <a:endParaRPr lang="en-US" altLang="en-US" sz="1200"/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</a:rPr>
              <a:t>me</a:t>
            </a:r>
            <a:r>
              <a:rPr lang="en-US" altLang="en-US" sz="1200">
                <a:latin typeface="Arial" panose="020B0604020202020204" pitchFamily="34" charset="0"/>
              </a:rPr>
              <a:t> → </a:t>
            </a:r>
            <a:r>
              <a:rPr lang="en-US" altLang="en-US" sz="1200">
                <a:latin typeface="Arial Unicode MS"/>
              </a:rPr>
              <a:t>[0.9, 0.0, 0.1, 0.2]</a:t>
            </a:r>
            <a:endParaRPr lang="en-US" sz="12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05FDB8-321C-7F3C-8C79-D89578478A14}"/>
              </a:ext>
            </a:extLst>
          </p:cNvPr>
          <p:cNvSpPr/>
          <p:nvPr/>
        </p:nvSpPr>
        <p:spPr>
          <a:xfrm>
            <a:off x="5221237" y="2826453"/>
            <a:ext cx="2585884" cy="23720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843CFB-BE6B-1D0C-1605-4152079AE9B5}"/>
              </a:ext>
            </a:extLst>
          </p:cNvPr>
          <p:cNvSpPr/>
          <p:nvPr/>
        </p:nvSpPr>
        <p:spPr>
          <a:xfrm>
            <a:off x="7157882" y="982555"/>
            <a:ext cx="1887793" cy="68825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Initializations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236680-D804-0476-C49E-010DC1113E43}"/>
              </a:ext>
            </a:extLst>
          </p:cNvPr>
          <p:cNvSpPr/>
          <p:nvPr/>
        </p:nvSpPr>
        <p:spPr>
          <a:xfrm rot="2440103">
            <a:off x="8656693" y="2204508"/>
            <a:ext cx="1032696" cy="1573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EAA3615-B5EE-FADA-ED55-CB607302B4A5}"/>
              </a:ext>
            </a:extLst>
          </p:cNvPr>
          <p:cNvSpPr/>
          <p:nvPr/>
        </p:nvSpPr>
        <p:spPr>
          <a:xfrm rot="3136693">
            <a:off x="7292252" y="1743226"/>
            <a:ext cx="137652" cy="1021332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A355B1-4CC7-990B-66E4-DAC31E275344}"/>
              </a:ext>
            </a:extLst>
          </p:cNvPr>
          <p:cNvSpPr txBox="1"/>
          <p:nvPr/>
        </p:nvSpPr>
        <p:spPr>
          <a:xfrm>
            <a:off x="8894978" y="2918786"/>
            <a:ext cx="2576052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Decoder embeddings</a:t>
            </a:r>
          </a:p>
          <a:p>
            <a:pPr>
              <a:lnSpc>
                <a:spcPct val="150000"/>
              </a:lnSpc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&lt;start&gt;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→ [0.0, 0.0, 0.0, 0.0]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i-IN" sz="1200">
                <a:latin typeface="Arial" panose="020B0604020202020204" pitchFamily="34" charset="0"/>
              </a:rPr>
              <a:t>तुम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 → [1.0, 0.0, 0.0, 0]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i-IN" sz="1200">
                <a:latin typeface="Arial" panose="020B0604020202020204" pitchFamily="34" charset="0"/>
              </a:rPr>
              <a:t>अच्छे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 → [0.0, 1.0, 0.5, 0.0]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i-IN" sz="1200">
                <a:latin typeface="Arial" panose="020B0604020202020204" pitchFamily="34" charset="0"/>
              </a:rPr>
              <a:t>हो 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→ [0.5, 0, 0, 1]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da-DK" sz="1200" b="1">
                <a:latin typeface="Arial" panose="020B0604020202020204" pitchFamily="34" charset="0"/>
                <a:cs typeface="Arial" panose="020B0604020202020204" pitchFamily="34" charset="0"/>
              </a:rPr>
              <a:t>&lt;end&gt;</a:t>
            </a:r>
            <a:r>
              <a:rPr lang="da-DK" sz="1200">
                <a:latin typeface="Arial" panose="020B0604020202020204" pitchFamily="34" charset="0"/>
                <a:cs typeface="Arial" panose="020B0604020202020204" pitchFamily="34" charset="0"/>
              </a:rPr>
              <a:t> → [0.0, 0.0, 0.0, 0.0]</a:t>
            </a:r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88BE8F8-2CDD-8A75-2B40-B599F0740645}"/>
              </a:ext>
            </a:extLst>
          </p:cNvPr>
          <p:cNvSpPr/>
          <p:nvPr/>
        </p:nvSpPr>
        <p:spPr>
          <a:xfrm>
            <a:off x="8789128" y="2826453"/>
            <a:ext cx="2787753" cy="23720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01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4AF1D-0DB7-0D3D-C506-BF9B1B1D65E3}"/>
              </a:ext>
            </a:extLst>
          </p:cNvPr>
          <p:cNvSpPr txBox="1"/>
          <p:nvPr/>
        </p:nvSpPr>
        <p:spPr>
          <a:xfrm>
            <a:off x="590860" y="4031881"/>
            <a:ext cx="23499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Step1: Compute scores</a:t>
            </a:r>
            <a:endParaRPr lang="en-IN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72FEA-3A26-1D24-94EB-E414E43884DB}"/>
              </a:ext>
            </a:extLst>
          </p:cNvPr>
          <p:cNvSpPr txBox="1"/>
          <p:nvPr/>
        </p:nvSpPr>
        <p:spPr>
          <a:xfrm>
            <a:off x="474407" y="4544059"/>
            <a:ext cx="5948517" cy="1287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11</a:t>
            </a:r>
            <a:r>
              <a:rPr lang="en-US" altLang="en-US">
                <a:latin typeface="Arial" panose="020B0604020202020204" pitchFamily="34" charset="0"/>
              </a:rPr>
              <a:t>=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IN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/>
              <a:t> </a:t>
            </a:r>
            <a:r>
              <a:rPr lang="en-IN" sz="1100"/>
              <a:t>• </a:t>
            </a:r>
            <a:r>
              <a:rPr lang="en-US" altLang="en-US">
                <a:latin typeface="Arial" panose="020B0604020202020204" pitchFamily="34" charset="0"/>
              </a:rPr>
              <a:t>h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=0.8⋅1.0 + 0.2⋅0 + 0⋅0+ 0⋅0.5=0.8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12</a:t>
            </a:r>
            <a:r>
              <a:rPr lang="en-US" altLang="en-US">
                <a:latin typeface="Arial" panose="020B0604020202020204" pitchFamily="34" charset="0"/>
              </a:rPr>
              <a:t>= 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/>
              <a:t> </a:t>
            </a:r>
            <a:r>
              <a:rPr lang="en-IN" sz="1100"/>
              <a:t>•</a:t>
            </a:r>
            <a:r>
              <a:rPr lang="en-IN"/>
              <a:t> </a:t>
            </a:r>
            <a:r>
              <a:rPr lang="en-US" altLang="en-US">
                <a:latin typeface="Arial" panose="020B0604020202020204" pitchFamily="34" charset="0"/>
              </a:rPr>
              <a:t>h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=0.8⋅0 + 0.2⋅1.0+ 0⋅0.5+ 0⋅0=0.2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13</a:t>
            </a:r>
            <a:r>
              <a:rPr lang="en-US" altLang="en-US">
                <a:latin typeface="Arial" panose="020B0604020202020204" pitchFamily="34" charset="0"/>
              </a:rPr>
              <a:t>= 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/>
              <a:t>• </a:t>
            </a:r>
            <a:r>
              <a:rPr lang="en-US" altLang="en-US">
                <a:latin typeface="Arial" panose="020B0604020202020204" pitchFamily="34" charset="0"/>
              </a:rPr>
              <a:t>h</a:t>
            </a:r>
            <a:r>
              <a:rPr lang="en-US" altLang="en-US" baseline="-25000">
                <a:latin typeface="Arial" panose="020B0604020202020204" pitchFamily="34" charset="0"/>
              </a:rPr>
              <a:t>3</a:t>
            </a:r>
            <a:r>
              <a:rPr lang="en-US" altLang="en-US">
                <a:latin typeface="Arial" panose="020B0604020202020204" pitchFamily="34" charset="0"/>
              </a:rPr>
              <a:t>=0.8⋅0.8 + 0.2⋅0.2 + 0⋅0 +0⋅0=0.64+0.04=0.68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06855-9447-C89E-36F3-997D5475C52E}"/>
              </a:ext>
            </a:extLst>
          </p:cNvPr>
          <p:cNvSpPr txBox="1"/>
          <p:nvPr/>
        </p:nvSpPr>
        <p:spPr>
          <a:xfrm>
            <a:off x="8046475" y="3374611"/>
            <a:ext cx="26694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Step2: </a:t>
            </a:r>
            <a:r>
              <a:rPr lang="en-US" err="1">
                <a:solidFill>
                  <a:srgbClr val="00B0F0"/>
                </a:solidFill>
              </a:rPr>
              <a:t>Softmax</a:t>
            </a:r>
            <a:r>
              <a:rPr lang="en-US">
                <a:solidFill>
                  <a:srgbClr val="00B0F0"/>
                </a:solidFill>
              </a:rPr>
              <a:t> on scores</a:t>
            </a:r>
            <a:endParaRPr lang="en-IN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B335C-F38A-56F2-6D97-BE8B7A030011}"/>
              </a:ext>
            </a:extLst>
          </p:cNvPr>
          <p:cNvSpPr txBox="1"/>
          <p:nvPr/>
        </p:nvSpPr>
        <p:spPr>
          <a:xfrm>
            <a:off x="6783033" y="4151219"/>
            <a:ext cx="4513006" cy="129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/>
              <a:t>α</a:t>
            </a:r>
            <a:r>
              <a:rPr lang="en-IN" baseline="-25000"/>
              <a:t>11</a:t>
            </a:r>
            <a:r>
              <a:rPr lang="en-US"/>
              <a:t> = </a:t>
            </a:r>
            <a:r>
              <a:rPr lang="en-US" err="1"/>
              <a:t>softmax</a:t>
            </a:r>
            <a:r>
              <a:rPr lang="en-US"/>
              <a:t>(</a:t>
            </a: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11</a:t>
            </a:r>
            <a:r>
              <a:rPr lang="en-US"/>
              <a:t>) = </a:t>
            </a:r>
            <a:r>
              <a:rPr lang="en-US" err="1"/>
              <a:t>softmax</a:t>
            </a:r>
            <a:r>
              <a:rPr lang="en-US"/>
              <a:t>(0.8) = 0.4106</a:t>
            </a:r>
          </a:p>
          <a:p>
            <a:pPr>
              <a:lnSpc>
                <a:spcPct val="150000"/>
              </a:lnSpc>
            </a:pPr>
            <a:r>
              <a:rPr lang="en-IN"/>
              <a:t>α</a:t>
            </a:r>
            <a:r>
              <a:rPr lang="en-IN" baseline="-25000"/>
              <a:t>12</a:t>
            </a:r>
            <a:r>
              <a:rPr lang="en-IN"/>
              <a:t> = </a:t>
            </a:r>
            <a:r>
              <a:rPr lang="en-US" err="1"/>
              <a:t>softmax</a:t>
            </a:r>
            <a:r>
              <a:rPr lang="en-US"/>
              <a:t>(</a:t>
            </a: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12</a:t>
            </a:r>
            <a:r>
              <a:rPr lang="en-US"/>
              <a:t>) = </a:t>
            </a:r>
            <a:r>
              <a:rPr lang="en-US" err="1"/>
              <a:t>softmax</a:t>
            </a:r>
            <a:r>
              <a:rPr lang="en-US"/>
              <a:t>(</a:t>
            </a:r>
            <a:r>
              <a:rPr lang="en-US">
                <a:latin typeface="Arial" panose="020B0604020202020204" pitchFamily="34" charset="0"/>
              </a:rPr>
              <a:t>0.2</a:t>
            </a:r>
            <a:r>
              <a:rPr lang="en-US"/>
              <a:t>) =  0.2253</a:t>
            </a:r>
            <a:endParaRPr lang="en-IN" baseline="-25000"/>
          </a:p>
          <a:p>
            <a:pPr>
              <a:lnSpc>
                <a:spcPct val="150000"/>
              </a:lnSpc>
            </a:pPr>
            <a:r>
              <a:rPr lang="en-IN"/>
              <a:t>α</a:t>
            </a:r>
            <a:r>
              <a:rPr lang="en-IN" baseline="-25000"/>
              <a:t>13</a:t>
            </a:r>
            <a:r>
              <a:rPr lang="en-IN"/>
              <a:t> = </a:t>
            </a:r>
            <a:r>
              <a:rPr lang="en-US" err="1"/>
              <a:t>softmax</a:t>
            </a:r>
            <a:r>
              <a:rPr lang="en-US"/>
              <a:t>(</a:t>
            </a:r>
            <a:r>
              <a:rPr lang="en-US" altLang="en-US">
                <a:latin typeface="Arial" panose="020B0604020202020204" pitchFamily="34" charset="0"/>
              </a:rPr>
              <a:t>e</a:t>
            </a:r>
            <a:r>
              <a:rPr lang="en-US" altLang="en-US" baseline="-25000">
                <a:latin typeface="Arial" panose="020B0604020202020204" pitchFamily="34" charset="0"/>
              </a:rPr>
              <a:t>13</a:t>
            </a:r>
            <a:r>
              <a:rPr lang="en-US"/>
              <a:t>) = </a:t>
            </a:r>
            <a:r>
              <a:rPr lang="en-US" err="1"/>
              <a:t>softmax</a:t>
            </a:r>
            <a:r>
              <a:rPr lang="en-US"/>
              <a:t>(</a:t>
            </a:r>
            <a:r>
              <a:rPr lang="en-US">
                <a:latin typeface="Arial" panose="020B0604020202020204" pitchFamily="34" charset="0"/>
              </a:rPr>
              <a:t>0.68</a:t>
            </a:r>
            <a:r>
              <a:rPr lang="en-US"/>
              <a:t>) = 0.3641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6154F-8351-22D6-9A3D-63AEDFC16C2B}"/>
              </a:ext>
            </a:extLst>
          </p:cNvPr>
          <p:cNvSpPr txBox="1"/>
          <p:nvPr/>
        </p:nvSpPr>
        <p:spPr>
          <a:xfrm>
            <a:off x="844060" y="1393283"/>
            <a:ext cx="4293275" cy="208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Hidden state outputs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200" i="1"/>
              <a:t>   After some LSTM calculations,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h</a:t>
            </a:r>
            <a:r>
              <a:rPr lang="en-US" altLang="en-US" sz="1200" baseline="-25000"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 ("you") = [1.0,  0.0,  0.0,  0.5]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h</a:t>
            </a:r>
            <a:r>
              <a:rPr lang="en-US" altLang="en-US" sz="1200" baseline="-25000">
                <a:latin typeface="Arial" panose="020B0604020202020204" pitchFamily="34" charset="0"/>
              </a:rPr>
              <a:t>2</a:t>
            </a:r>
            <a:r>
              <a:rPr lang="en-US" altLang="en-US" sz="1200">
                <a:latin typeface="Arial" panose="020B0604020202020204" pitchFamily="34" charset="0"/>
              </a:rPr>
              <a:t>​ ("are") = [0.0,  1.0,  0.5,  0.0]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h</a:t>
            </a:r>
            <a:r>
              <a:rPr lang="en-US" altLang="en-US" sz="1200" baseline="-25000">
                <a:latin typeface="Arial" panose="020B0604020202020204" pitchFamily="34" charset="0"/>
              </a:rPr>
              <a:t>3</a:t>
            </a:r>
            <a:r>
              <a:rPr lang="en-US" altLang="en-US" sz="1200">
                <a:latin typeface="Arial" panose="020B0604020202020204" pitchFamily="34" charset="0"/>
              </a:rPr>
              <a:t>​ ("good") = [0.8,  0.2,  0.0,  0.0]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Let’s consider:   s</a:t>
            </a:r>
            <a:r>
              <a:rPr lang="en-IN" sz="1200" baseline="-2500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= h</a:t>
            </a:r>
            <a:r>
              <a:rPr lang="en-IN" sz="1200" baseline="-250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0.8,  0.2,  0.0,  0.0]</a:t>
            </a: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3D95AD-41B7-4CB7-FD48-D57CF445B34F}"/>
              </a:ext>
            </a:extLst>
          </p:cNvPr>
          <p:cNvSpPr/>
          <p:nvPr/>
        </p:nvSpPr>
        <p:spPr>
          <a:xfrm>
            <a:off x="561363" y="1203307"/>
            <a:ext cx="4858670" cy="23990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D8442F-9A04-7FAF-316F-251EA2F2F17D}"/>
                  </a:ext>
                </a:extLst>
              </p:cNvPr>
              <p:cNvSpPr txBox="1"/>
              <p:nvPr/>
            </p:nvSpPr>
            <p:spPr>
              <a:xfrm>
                <a:off x="6682250" y="595573"/>
                <a:ext cx="4113570" cy="2337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We will used </a:t>
                </a:r>
                <a:r>
                  <a:rPr lang="en-US" b="1">
                    <a:solidFill>
                      <a:schemeClr val="tx1"/>
                    </a:solidFill>
                  </a:rPr>
                  <a:t>Luong attention</a:t>
                </a:r>
                <a:r>
                  <a:rPr lang="en-US">
                    <a:solidFill>
                      <a:schemeClr val="tx1"/>
                    </a:solidFill>
                  </a:rPr>
                  <a:t> mechanism.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err="1">
                    <a:solidFill>
                      <a:schemeClr val="tx1"/>
                    </a:solidFill>
                  </a:rPr>
                  <a:t>e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ij</a:t>
                </a:r>
                <a:r>
                  <a:rPr lang="en-IN">
                    <a:solidFill>
                      <a:schemeClr val="tx1"/>
                    </a:solidFill>
                  </a:rPr>
                  <a:t>​ = </a:t>
                </a:r>
                <a:r>
                  <a:rPr lang="en-IN" err="1">
                    <a:solidFill>
                      <a:schemeClr val="tx1"/>
                    </a:solidFill>
                  </a:rPr>
                  <a:t>s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</a:t>
                </a:r>
                <a:r>
                  <a:rPr lang="en-IN" baseline="30000" err="1">
                    <a:solidFill>
                      <a:schemeClr val="tx1"/>
                    </a:solidFill>
                  </a:rPr>
                  <a:t>T</a:t>
                </a:r>
                <a:r>
                  <a:rPr lang="en-IN" baseline="30000">
                    <a:solidFill>
                      <a:schemeClr val="tx1"/>
                    </a:solidFill>
                  </a:rPr>
                  <a:t> </a:t>
                </a:r>
                <a:r>
                  <a:rPr lang="en-IN">
                    <a:solidFill>
                      <a:schemeClr val="tx1"/>
                    </a:solidFill>
                  </a:rPr>
                  <a:t> </a:t>
                </a:r>
                <a:r>
                  <a:rPr lang="en-IN" sz="1100">
                    <a:solidFill>
                      <a:schemeClr val="tx1"/>
                    </a:solidFill>
                  </a:rPr>
                  <a:t>•</a:t>
                </a:r>
                <a:r>
                  <a:rPr lang="en-IN">
                    <a:solidFill>
                      <a:schemeClr val="tx1"/>
                    </a:solidFill>
                  </a:rPr>
                  <a:t> </a:t>
                </a:r>
                <a:r>
                  <a:rPr lang="en-IN" err="1">
                    <a:solidFill>
                      <a:schemeClr val="tx1"/>
                    </a:solidFill>
                  </a:rPr>
                  <a:t>h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j</a:t>
                </a:r>
                <a:r>
                  <a:rPr lang="en-IN" baseline="-2500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>
                    <a:solidFill>
                      <a:schemeClr val="tx1"/>
                    </a:solidFill>
                  </a:rPr>
                  <a:t>α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ij</a:t>
                </a:r>
                <a:r>
                  <a:rPr lang="en-IN" baseline="-25000">
                    <a:solidFill>
                      <a:schemeClr val="tx1"/>
                    </a:solidFill>
                  </a:rPr>
                  <a:t>  </a:t>
                </a:r>
                <a:r>
                  <a:rPr lang="en-IN">
                    <a:solidFill>
                      <a:schemeClr val="tx1"/>
                    </a:solidFill>
                  </a:rPr>
                  <a:t>= </a:t>
                </a:r>
                <a:r>
                  <a:rPr lang="en-IN" err="1">
                    <a:solidFill>
                      <a:schemeClr val="tx1"/>
                    </a:solidFill>
                  </a:rPr>
                  <a:t>softmax</a:t>
                </a:r>
                <a:r>
                  <a:rPr lang="en-IN">
                    <a:solidFill>
                      <a:schemeClr val="tx1"/>
                    </a:solidFill>
                  </a:rPr>
                  <a:t>(</a:t>
                </a:r>
                <a:r>
                  <a:rPr lang="en-IN" err="1">
                    <a:solidFill>
                      <a:schemeClr val="tx1"/>
                    </a:solidFill>
                  </a:rPr>
                  <a:t>e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ij</a:t>
                </a:r>
                <a:r>
                  <a:rPr lang="en-IN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chemeClr val="tx1"/>
                            </a:solidFill>
                          </a:rPr>
                          <m:t>ij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chemeClr val="tx1"/>
                                </a:solidFill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en-IN" baseline="-25000" dirty="0">
                                <a:solidFill>
                                  <a:schemeClr val="tx1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chemeClr val="tx1"/>
                                </a:solidFill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IN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chemeClr val="tx1"/>
                    </a:solidFill>
                  </a:rPr>
                  <a:t>c</a:t>
                </a:r>
                <a:r>
                  <a:rPr lang="pt-BR" baseline="-25000">
                    <a:solidFill>
                      <a:schemeClr val="tx1"/>
                    </a:solidFill>
                  </a:rPr>
                  <a:t>i</a:t>
                </a:r>
                <a:r>
                  <a:rPr lang="pt-BR">
                    <a:solidFill>
                      <a:schemeClr val="tx1"/>
                    </a:solidFill>
                  </a:rPr>
                  <a:t> = Σ </a:t>
                </a:r>
                <a:r>
                  <a:rPr lang="en-IN">
                    <a:solidFill>
                      <a:schemeClr val="tx1"/>
                    </a:solidFill>
                  </a:rPr>
                  <a:t>α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ij</a:t>
                </a:r>
                <a:r>
                  <a:rPr lang="en-IN" baseline="-25000">
                    <a:solidFill>
                      <a:schemeClr val="tx1"/>
                    </a:solidFill>
                  </a:rPr>
                  <a:t> </a:t>
                </a:r>
                <a:r>
                  <a:rPr lang="pt-BR">
                    <a:solidFill>
                      <a:schemeClr val="tx1"/>
                    </a:solidFill>
                  </a:rPr>
                  <a:t>h</a:t>
                </a:r>
                <a:r>
                  <a:rPr lang="pt-BR" baseline="-25000">
                    <a:solidFill>
                      <a:schemeClr val="tx1"/>
                    </a:solidFill>
                  </a:rPr>
                  <a:t>j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en-US" altLang="en-US" baseline="3000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I</a:t>
                </a:r>
                <a:r>
                  <a:rPr lang="en-US" altLang="en-US" baseline="-2500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i</a:t>
                </a:r>
                <a:r>
                  <a:rPr lang="en-US" altLang="en-US" baseline="-25000">
                    <a:solidFill>
                      <a:schemeClr val="tx1"/>
                    </a:solidFill>
                    <a:latin typeface="Arial" panose="020B0604020202020204" pitchFamily="34" charset="0"/>
                  </a:rPr>
                  <a:t> =</a:t>
                </a:r>
                <a:r>
                  <a:rPr lang="en-IN">
                    <a:solidFill>
                      <a:schemeClr val="tx1"/>
                    </a:solidFill>
                  </a:rPr>
                  <a:t>tanh ([</a:t>
                </a:r>
                <a:r>
                  <a:rPr lang="en-IN" err="1">
                    <a:solidFill>
                      <a:schemeClr val="tx1"/>
                    </a:solidFill>
                  </a:rPr>
                  <a:t>c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</a:t>
                </a:r>
                <a:r>
                  <a:rPr lang="en-IN" err="1">
                    <a:solidFill>
                      <a:schemeClr val="tx1"/>
                    </a:solidFill>
                  </a:rPr>
                  <a:t>;s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i</a:t>
                </a:r>
                <a:r>
                  <a:rPr lang="en-IN">
                    <a:solidFill>
                      <a:schemeClr val="tx1"/>
                    </a:solidFill>
                  </a:rPr>
                  <a:t>] </a:t>
                </a:r>
                <a:r>
                  <a:rPr lang="en-IN" sz="1200">
                    <a:solidFill>
                      <a:schemeClr val="tx1"/>
                    </a:solidFill>
                  </a:rPr>
                  <a:t>•</a:t>
                </a:r>
                <a:r>
                  <a:rPr lang="en-IN">
                    <a:solidFill>
                      <a:schemeClr val="tx1"/>
                    </a:solidFill>
                  </a:rPr>
                  <a:t> </a:t>
                </a:r>
                <a:r>
                  <a:rPr lang="en-IN" err="1">
                    <a:solidFill>
                      <a:schemeClr val="tx1"/>
                    </a:solidFill>
                  </a:rPr>
                  <a:t>W</a:t>
                </a:r>
                <a:r>
                  <a:rPr lang="en-IN" baseline="-25000" err="1">
                    <a:solidFill>
                      <a:schemeClr val="tx1"/>
                    </a:solidFill>
                  </a:rPr>
                  <a:t>c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IN">
                    <a:solidFill>
                      <a:schemeClr val="tx1"/>
                    </a:solidFill>
                  </a:rPr>
                  <a:t>)</a:t>
                </a:r>
                <a:endParaRPr lang="pt-BR" baseline="-25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D8442F-9A04-7FAF-316F-251EA2F2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250" y="595573"/>
                <a:ext cx="4113570" cy="2337756"/>
              </a:xfrm>
              <a:prstGeom prst="rect">
                <a:avLst/>
              </a:prstGeom>
              <a:blipFill>
                <a:blip r:embed="rId2"/>
                <a:stretch>
                  <a:fillRect l="-1185" t="-1567" r="-1185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1A567F-15A3-14ED-25AA-21E356C1614A}"/>
              </a:ext>
            </a:extLst>
          </p:cNvPr>
          <p:cNvSpPr/>
          <p:nvPr/>
        </p:nvSpPr>
        <p:spPr>
          <a:xfrm>
            <a:off x="6513873" y="483011"/>
            <a:ext cx="4402392" cy="2562881"/>
          </a:xfrm>
          <a:prstGeom prst="roundRect">
            <a:avLst>
              <a:gd name="adj" fmla="val 547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F02C2-B6EB-8990-946A-83FC1EFD92BC}"/>
              </a:ext>
            </a:extLst>
          </p:cNvPr>
          <p:cNvSpPr txBox="1"/>
          <p:nvPr/>
        </p:nvSpPr>
        <p:spPr>
          <a:xfrm>
            <a:off x="762941" y="373626"/>
            <a:ext cx="575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00B0F0"/>
                </a:solidFill>
                <a:latin typeface="+mj-lt"/>
              </a:rPr>
              <a:t>Training of Encoder-Decoder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145624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8D43-C29C-2DB8-1F6B-98041B54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AA81FCB1-7BBE-610B-4D6A-F482C71E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9" y="375996"/>
            <a:ext cx="11309118" cy="55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2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F3D92-F8AF-E6A7-729C-A6C876A3CFB9}"/>
              </a:ext>
            </a:extLst>
          </p:cNvPr>
          <p:cNvSpPr txBox="1"/>
          <p:nvPr/>
        </p:nvSpPr>
        <p:spPr>
          <a:xfrm>
            <a:off x="1371598" y="570414"/>
            <a:ext cx="3239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Step3: Compute attention vector</a:t>
            </a:r>
            <a:endParaRPr lang="en-IN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E2870-FE31-711E-F360-4A9EDD53167C}"/>
              </a:ext>
            </a:extLst>
          </p:cNvPr>
          <p:cNvSpPr txBox="1"/>
          <p:nvPr/>
        </p:nvSpPr>
        <p:spPr>
          <a:xfrm>
            <a:off x="491612" y="1109326"/>
            <a:ext cx="4630994" cy="2319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/>
              <a:t>α</a:t>
            </a:r>
            <a:r>
              <a:rPr lang="en-US" altLang="en-US" sz="1400" baseline="-25000">
                <a:latin typeface="Arial" panose="020B0604020202020204" pitchFamily="34" charset="0"/>
              </a:rPr>
              <a:t>11 </a:t>
            </a:r>
            <a:r>
              <a:rPr lang="en-IN" sz="1400"/>
              <a:t>• </a:t>
            </a:r>
            <a:r>
              <a:rPr lang="en-US" altLang="en-US" sz="1400">
                <a:latin typeface="Arial" panose="020B0604020202020204" pitchFamily="34" charset="0"/>
              </a:rPr>
              <a:t>h</a:t>
            </a:r>
            <a:r>
              <a:rPr lang="en-US" altLang="en-US" sz="1400" baseline="-25000">
                <a:latin typeface="Arial" panose="020B0604020202020204" pitchFamily="34" charset="0"/>
              </a:rPr>
              <a:t>1</a:t>
            </a:r>
            <a:r>
              <a:rPr lang="en-US" altLang="en-US" sz="1400">
                <a:latin typeface="Arial" panose="020B0604020202020204" pitchFamily="34" charset="0"/>
              </a:rPr>
              <a:t>=0.4106⋅[1,0,0,0.5]=[ </a:t>
            </a:r>
            <a:r>
              <a:rPr lang="en-IN" sz="1400"/>
              <a:t>0.4106, 0, 0, 0.2053 </a:t>
            </a:r>
            <a:r>
              <a:rPr lang="en-US" altLang="en-US" sz="1400">
                <a:latin typeface="Arial" panose="020B0604020202020204" pitchFamily="34" charset="0"/>
              </a:rPr>
              <a:t>]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/>
              <a:t>α</a:t>
            </a:r>
            <a:r>
              <a:rPr lang="en-US" altLang="en-US" sz="1400" baseline="-25000">
                <a:latin typeface="Arial" panose="020B0604020202020204" pitchFamily="34" charset="0"/>
              </a:rPr>
              <a:t>12 </a:t>
            </a:r>
            <a:r>
              <a:rPr lang="en-IN" sz="1400"/>
              <a:t>• </a:t>
            </a:r>
            <a:r>
              <a:rPr lang="en-US" altLang="en-US" sz="1400">
                <a:latin typeface="Arial" panose="020B0604020202020204" pitchFamily="34" charset="0"/>
              </a:rPr>
              <a:t>h</a:t>
            </a:r>
            <a:r>
              <a:rPr lang="en-US" altLang="en-US" sz="1400" baseline="-25000">
                <a:latin typeface="Arial" panose="020B0604020202020204" pitchFamily="34" charset="0"/>
              </a:rPr>
              <a:t>2</a:t>
            </a:r>
            <a:r>
              <a:rPr lang="en-US" altLang="en-US" sz="1400">
                <a:latin typeface="Arial" panose="020B0604020202020204" pitchFamily="34" charset="0"/>
              </a:rPr>
              <a:t>=0.2253⋅[0,1,0.5,0]=[ </a:t>
            </a:r>
            <a:r>
              <a:rPr lang="en-IN" sz="1400"/>
              <a:t>0, 0.2253, 0.11265, 0 </a:t>
            </a:r>
            <a:r>
              <a:rPr lang="en-US" altLang="en-US" sz="1400">
                <a:latin typeface="Arial" panose="020B0604020202020204" pitchFamily="34" charset="0"/>
              </a:rPr>
              <a:t>]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/>
              <a:t>α</a:t>
            </a:r>
            <a:r>
              <a:rPr lang="en-US" altLang="en-US" sz="1400" baseline="-25000">
                <a:latin typeface="Arial" panose="020B0604020202020204" pitchFamily="34" charset="0"/>
              </a:rPr>
              <a:t>13 </a:t>
            </a:r>
            <a:r>
              <a:rPr lang="en-IN" sz="1400"/>
              <a:t>•  </a:t>
            </a:r>
            <a:r>
              <a:rPr lang="en-US" altLang="en-US" sz="1400">
                <a:latin typeface="Arial" panose="020B0604020202020204" pitchFamily="34" charset="0"/>
              </a:rPr>
              <a:t>h</a:t>
            </a:r>
            <a:r>
              <a:rPr lang="en-US" altLang="en-US" sz="1400" baseline="-25000">
                <a:latin typeface="Arial" panose="020B0604020202020204" pitchFamily="34" charset="0"/>
              </a:rPr>
              <a:t>3</a:t>
            </a:r>
            <a:r>
              <a:rPr lang="en-US" altLang="en-US" sz="1400">
                <a:latin typeface="Arial" panose="020B0604020202020204" pitchFamily="34" charset="0"/>
              </a:rPr>
              <a:t>=0.3641⋅[0.8,0.2,0,0]=[ </a:t>
            </a:r>
            <a:r>
              <a:rPr lang="en-IN" sz="1400"/>
              <a:t>0.2913, 0.0728, 0, 0 </a:t>
            </a:r>
            <a:r>
              <a:rPr lang="en-US" altLang="en-US" sz="1400">
                <a:latin typeface="Arial" panose="020B0604020202020204" pitchFamily="34" charset="0"/>
              </a:rPr>
              <a:t>]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00"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latin typeface="Arial" panose="020B0604020202020204" pitchFamily="34" charset="0"/>
              </a:rPr>
              <a:t>So now from the formula</a:t>
            </a:r>
            <a:r>
              <a:rPr lang="en-US" altLang="en-US" sz="1400">
                <a:latin typeface="Arial" panose="020B0604020202020204" pitchFamily="34" charset="0"/>
              </a:rPr>
              <a:t>: </a:t>
            </a:r>
            <a:r>
              <a:rPr lang="pt-BR" sz="1400"/>
              <a:t>c</a:t>
            </a:r>
            <a:r>
              <a:rPr lang="pt-BR" sz="1400" baseline="-25000"/>
              <a:t>i</a:t>
            </a:r>
            <a:r>
              <a:rPr lang="pt-BR" sz="1400"/>
              <a:t> = Σ </a:t>
            </a:r>
            <a:r>
              <a:rPr lang="en-IN" sz="1400"/>
              <a:t>α</a:t>
            </a:r>
            <a:r>
              <a:rPr lang="en-IN" sz="1400" baseline="-25000" err="1"/>
              <a:t>ij</a:t>
            </a:r>
            <a:r>
              <a:rPr lang="en-IN" sz="1400" baseline="-25000"/>
              <a:t> </a:t>
            </a:r>
            <a:r>
              <a:rPr lang="pt-BR" sz="1400"/>
              <a:t>h</a:t>
            </a:r>
            <a:r>
              <a:rPr lang="pt-BR" sz="1400" baseline="-25000"/>
              <a:t>j</a:t>
            </a:r>
            <a:endParaRPr lang="en-US" altLang="en-US" sz="1400"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1400" baseline="-2500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= [0.4106+0+0.2913 , 0+0.2253+0.0728 ,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		 0+0.11265+0 , 0.2053+0+0]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 sz="1400">
                <a:latin typeface="Arial" panose="020B0604020202020204" pitchFamily="34" charset="0"/>
                <a:cs typeface="Arial" panose="020B0604020202020204" pitchFamily="34" charset="0"/>
              </a:rPr>
              <a:t>    = </a:t>
            </a:r>
            <a:r>
              <a:rPr lang="en-IN" sz="1400"/>
              <a:t>[0.7019,0.2981,0.1127,0.2053]​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A4AF-99D2-380F-D08A-76F20ABA7091}"/>
              </a:ext>
            </a:extLst>
          </p:cNvPr>
          <p:cNvSpPr txBox="1"/>
          <p:nvPr/>
        </p:nvSpPr>
        <p:spPr>
          <a:xfrm>
            <a:off x="7384022" y="450885"/>
            <a:ext cx="28808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Step4: </a:t>
            </a:r>
            <a:r>
              <a:rPr lang="en-IN">
                <a:solidFill>
                  <a:srgbClr val="00B0F0"/>
                </a:solidFill>
              </a:rPr>
              <a:t>Compute [</a:t>
            </a:r>
            <a:r>
              <a:rPr lang="en-IN" err="1">
                <a:solidFill>
                  <a:srgbClr val="00B0F0"/>
                </a:solidFill>
              </a:rPr>
              <a:t>c</a:t>
            </a:r>
            <a:r>
              <a:rPr lang="en-IN" baseline="-25000" err="1">
                <a:solidFill>
                  <a:srgbClr val="00B0F0"/>
                </a:solidFill>
              </a:rPr>
              <a:t>i</a:t>
            </a:r>
            <a:r>
              <a:rPr lang="en-IN" err="1">
                <a:solidFill>
                  <a:srgbClr val="00B0F0"/>
                </a:solidFill>
              </a:rPr>
              <a:t>;s</a:t>
            </a:r>
            <a:r>
              <a:rPr lang="en-IN" baseline="-25000" err="1">
                <a:solidFill>
                  <a:srgbClr val="00B0F0"/>
                </a:solidFill>
              </a:rPr>
              <a:t>i</a:t>
            </a:r>
            <a:r>
              <a:rPr lang="en-IN">
                <a:solidFill>
                  <a:srgbClr val="00B0F0"/>
                </a:solidFill>
              </a:rPr>
              <a:t>] </a:t>
            </a:r>
            <a:r>
              <a:rPr lang="en-IN" sz="1200">
                <a:solidFill>
                  <a:srgbClr val="00B0F0"/>
                </a:solidFill>
              </a:rPr>
              <a:t>•</a:t>
            </a:r>
            <a:r>
              <a:rPr lang="en-IN">
                <a:solidFill>
                  <a:srgbClr val="00B0F0"/>
                </a:solidFill>
              </a:rPr>
              <a:t> </a:t>
            </a:r>
            <a:r>
              <a:rPr lang="en-IN" err="1">
                <a:solidFill>
                  <a:srgbClr val="00B0F0"/>
                </a:solidFill>
              </a:rPr>
              <a:t>W</a:t>
            </a:r>
            <a:r>
              <a:rPr lang="en-IN" baseline="-25000" err="1">
                <a:solidFill>
                  <a:srgbClr val="00B0F0"/>
                </a:solidFill>
              </a:rPr>
              <a:t>c</a:t>
            </a:r>
            <a:r>
              <a:rPr lang="en-US">
                <a:solidFill>
                  <a:srgbClr val="00B0F0"/>
                </a:solidFill>
              </a:rPr>
              <a:t> </a:t>
            </a:r>
            <a:endParaRPr lang="en-IN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F7C058-9597-9617-C21B-F0683CCFB503}"/>
                  </a:ext>
                </a:extLst>
              </p:cNvPr>
              <p:cNvSpPr txBox="1"/>
              <p:nvPr/>
            </p:nvSpPr>
            <p:spPr>
              <a:xfrm>
                <a:off x="6327055" y="1197996"/>
                <a:ext cx="5265176" cy="21550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140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IN" sz="140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IN" sz="1400" baseline="-2500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IN" sz="1400" err="1">
                    <a:latin typeface="Arial" panose="020B0604020202020204" pitchFamily="34" charset="0"/>
                    <a:cs typeface="Arial" panose="020B0604020202020204" pitchFamily="34" charset="0"/>
                  </a:rPr>
                  <a:t>;s</a:t>
                </a:r>
                <a:r>
                  <a:rPr lang="en-IN" sz="1400" baseline="-2500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IN" sz="1400">
                    <a:latin typeface="Arial" panose="020B0604020202020204" pitchFamily="34" charset="0"/>
                    <a:cs typeface="Arial" panose="020B0604020202020204" pitchFamily="34" charset="0"/>
                  </a:rPr>
                  <a:t>] = [0.7019, 0.2981, 0.1127, 0.2053, 0.8, 0.2, 0, 0]  </a:t>
                </a:r>
                <a:r>
                  <a:rPr lang="en-IN" sz="1400" b="1">
                    <a:latin typeface="Arial" panose="020B0604020202020204" pitchFamily="34" charset="0"/>
                    <a:cs typeface="Arial" panose="020B0604020202020204" pitchFamily="34" charset="0"/>
                  </a:rPr>
                  <a:t>(1 x 8)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:r>
                  <a:rPr lang="en-IN" altLang="en-US" sz="14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en-IN" altLang="en-US" sz="1400" b="1" baseline="-2500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IN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8"/>
                              <m:mcJc m:val="center"/>
                            </m:mcPr>
                          </m:mc>
                        </m:mcs>
                        <m:ctrlPr>
                          <a:rPr lang="en-IN" alt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0 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0 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0 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0 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n-US" alt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altLang="en-US" sz="14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:r>
                  <a:rPr lang="en-US" altLang="en-US" sz="1400" b="1">
                    <a:latin typeface="Arial" panose="020B0604020202020204" pitchFamily="34" charset="0"/>
                    <a:cs typeface="Arial" panose="020B0604020202020204" pitchFamily="34" charset="0"/>
                  </a:rPr>
                  <a:t>(4 x8)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(Considered this block </a:t>
                </a:r>
                <a:r>
                  <a:rPr lang="en-US" alt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identiy</a:t>
                </a:r>
                <a:r>
                  <a:rPr lang="en-US" alt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 matrix because of simplicity)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∴</m:t>
                    </m:r>
                  </m:oMath>
                </a14:m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1600"/>
                  <a:t>[c</a:t>
                </a:r>
                <a:r>
                  <a:rPr lang="en-IN" sz="1600" baseline="-25000"/>
                  <a:t>i</a:t>
                </a:r>
                <a:r>
                  <a:rPr lang="en-IN" sz="1600"/>
                  <a:t>;s</a:t>
                </a:r>
                <a:r>
                  <a:rPr lang="en-IN" sz="1600" baseline="-25000"/>
                  <a:t>i</a:t>
                </a:r>
                <a:r>
                  <a:rPr lang="en-IN" sz="1600"/>
                  <a:t>] </a:t>
                </a:r>
                <a:r>
                  <a:rPr lang="en-IN" sz="1200"/>
                  <a:t>•</a:t>
                </a:r>
                <a:r>
                  <a:rPr lang="en-IN" sz="1600"/>
                  <a:t> W</a:t>
                </a:r>
                <a:r>
                  <a:rPr lang="en-IN" sz="1600" baseline="-25000"/>
                  <a:t>c</a:t>
                </a:r>
                <a:r>
                  <a:rPr lang="en-US" sz="1600"/>
                  <a:t> </a:t>
                </a: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IN" sz="1600"/>
                  <a:t>[1.5019,0.4981,0.1127,0.2053]</a:t>
                </a:r>
                <a:endParaRPr lang="en-US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F7C058-9597-9617-C21B-F0683CCF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55" y="1197996"/>
                <a:ext cx="5265176" cy="2155014"/>
              </a:xfrm>
              <a:prstGeom prst="rect">
                <a:avLst/>
              </a:prstGeom>
              <a:blipFill>
                <a:blip r:embed="rId2"/>
                <a:stretch>
                  <a:fillRect l="-231" t="-282" b="-14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01A720-A262-D5C6-3139-EC4486AE79AC}"/>
              </a:ext>
            </a:extLst>
          </p:cNvPr>
          <p:cNvSpPr txBox="1"/>
          <p:nvPr/>
        </p:nvSpPr>
        <p:spPr>
          <a:xfrm>
            <a:off x="603859" y="3859808"/>
            <a:ext cx="34167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Step5: </a:t>
            </a:r>
            <a:r>
              <a:rPr lang="en-IN">
                <a:solidFill>
                  <a:srgbClr val="00B0F0"/>
                </a:solidFill>
              </a:rPr>
              <a:t>Compute tanh([</a:t>
            </a:r>
            <a:r>
              <a:rPr lang="en-IN" err="1">
                <a:solidFill>
                  <a:srgbClr val="00B0F0"/>
                </a:solidFill>
              </a:rPr>
              <a:t>c</a:t>
            </a:r>
            <a:r>
              <a:rPr lang="en-IN" baseline="-25000" err="1">
                <a:solidFill>
                  <a:srgbClr val="00B0F0"/>
                </a:solidFill>
              </a:rPr>
              <a:t>i</a:t>
            </a:r>
            <a:r>
              <a:rPr lang="en-IN" err="1">
                <a:solidFill>
                  <a:srgbClr val="00B0F0"/>
                </a:solidFill>
              </a:rPr>
              <a:t>;s</a:t>
            </a:r>
            <a:r>
              <a:rPr lang="en-IN" baseline="-25000" err="1">
                <a:solidFill>
                  <a:srgbClr val="00B0F0"/>
                </a:solidFill>
              </a:rPr>
              <a:t>i</a:t>
            </a:r>
            <a:r>
              <a:rPr lang="en-IN">
                <a:solidFill>
                  <a:srgbClr val="00B0F0"/>
                </a:solidFill>
              </a:rPr>
              <a:t>] </a:t>
            </a:r>
            <a:r>
              <a:rPr lang="en-IN" sz="1200">
                <a:solidFill>
                  <a:srgbClr val="00B0F0"/>
                </a:solidFill>
              </a:rPr>
              <a:t>•</a:t>
            </a:r>
            <a:r>
              <a:rPr lang="en-IN">
                <a:solidFill>
                  <a:srgbClr val="00B0F0"/>
                </a:solidFill>
              </a:rPr>
              <a:t> </a:t>
            </a:r>
            <a:r>
              <a:rPr lang="en-IN" err="1">
                <a:solidFill>
                  <a:srgbClr val="00B0F0"/>
                </a:solidFill>
              </a:rPr>
              <a:t>W</a:t>
            </a:r>
            <a:r>
              <a:rPr lang="en-IN" baseline="-25000" err="1">
                <a:solidFill>
                  <a:srgbClr val="00B0F0"/>
                </a:solidFill>
              </a:rPr>
              <a:t>c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IN">
                <a:solidFill>
                  <a:srgbClr val="00B0F0"/>
                </a:solidFill>
              </a:rPr>
              <a:t>)</a:t>
            </a:r>
            <a:r>
              <a:rPr lang="en-US">
                <a:solidFill>
                  <a:srgbClr val="00B0F0"/>
                </a:solidFill>
              </a:rPr>
              <a:t> </a:t>
            </a:r>
            <a:endParaRPr lang="en-IN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BB5A-D1BC-64A7-5620-535A49C54225}"/>
              </a:ext>
            </a:extLst>
          </p:cNvPr>
          <p:cNvSpPr txBox="1"/>
          <p:nvPr/>
        </p:nvSpPr>
        <p:spPr>
          <a:xfrm>
            <a:off x="603859" y="4343237"/>
            <a:ext cx="3556002" cy="1668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>
                <a:latin typeface="Arial" panose="020B0604020202020204" pitchFamily="34" charset="0"/>
              </a:rPr>
              <a:t>tanh(1.5019) ≈ 0.9050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>
                <a:latin typeface="Arial" panose="020B0604020202020204" pitchFamily="34" charset="0"/>
              </a:rPr>
              <a:t>tanh⁡(0.4981) ≈ 0.4593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>
                <a:latin typeface="Arial" panose="020B0604020202020204" pitchFamily="34" charset="0"/>
              </a:rPr>
              <a:t>tanh⁡(0.1127) ≈ 0.1122</a:t>
            </a:r>
          </a:p>
          <a:p>
            <a:pPr lvl="0" indent="18256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>
                <a:latin typeface="Arial" panose="020B0604020202020204" pitchFamily="34" charset="0"/>
              </a:rPr>
              <a:t>tanh⁡(0.2053) ≈ 0.2026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400" baseline="3000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= [0.9050, 0.4593, 0.1122, 0.2026]</a:t>
            </a: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721A8E-03DE-DBD7-4469-E6B83E58ACF9}"/>
              </a:ext>
            </a:extLst>
          </p:cNvPr>
          <p:cNvSpPr/>
          <p:nvPr/>
        </p:nvSpPr>
        <p:spPr>
          <a:xfrm>
            <a:off x="1091377" y="5699512"/>
            <a:ext cx="589935" cy="2694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BBA7B-EFB5-39EA-B120-8FCA1A0E311F}"/>
              </a:ext>
            </a:extLst>
          </p:cNvPr>
          <p:cNvSpPr txBox="1"/>
          <p:nvPr/>
        </p:nvSpPr>
        <p:spPr>
          <a:xfrm>
            <a:off x="5265169" y="4250074"/>
            <a:ext cx="23941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Predicted word is </a:t>
            </a:r>
            <a:r>
              <a:rPr lang="en-IN" i="1"/>
              <a:t>“</a:t>
            </a:r>
            <a:r>
              <a:rPr lang="hi-IN" i="1">
                <a:latin typeface="Arial" panose="020B0604020202020204" pitchFamily="34" charset="0"/>
              </a:rPr>
              <a:t>तुम</a:t>
            </a:r>
            <a:r>
              <a:rPr lang="en-IN" i="1"/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CF5C6-28EB-51AC-7814-E799991ECE0F}"/>
              </a:ext>
            </a:extLst>
          </p:cNvPr>
          <p:cNvSpPr txBox="1"/>
          <p:nvPr/>
        </p:nvSpPr>
        <p:spPr>
          <a:xfrm>
            <a:off x="4753891" y="5485733"/>
            <a:ext cx="3416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</a:t>
            </a:r>
            <a:r>
              <a:rPr lang="en-IN" baseline="-25000"/>
              <a:t>2..dec</a:t>
            </a:r>
            <a:r>
              <a:rPr lang="en-IN"/>
              <a:t> is calculated in same 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46B9C-3632-AC5D-00A9-4342C7C4AAAA}"/>
              </a:ext>
            </a:extLst>
          </p:cNvPr>
          <p:cNvSpPr txBox="1"/>
          <p:nvPr/>
        </p:nvSpPr>
        <p:spPr>
          <a:xfrm>
            <a:off x="8524567" y="3752076"/>
            <a:ext cx="3480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Loss</a:t>
            </a:r>
            <a:r>
              <a:rPr lang="en-IN" baseline="-25000"/>
              <a:t>1…dec </a:t>
            </a:r>
            <a:r>
              <a:rPr lang="en-IN"/>
              <a:t>is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Then L = </a:t>
            </a:r>
            <a:r>
              <a:rPr lang="pt-BR"/>
              <a:t>ΣL</a:t>
            </a:r>
            <a:r>
              <a:rPr lang="pt-BR" baseline="-25000"/>
              <a:t>i</a:t>
            </a:r>
            <a:r>
              <a:rPr lang="pt-BR"/>
              <a:t> is calculated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35FEA-981E-1A6B-73CA-7806AD645073}"/>
              </a:ext>
            </a:extLst>
          </p:cNvPr>
          <p:cNvSpPr txBox="1"/>
          <p:nvPr/>
        </p:nvSpPr>
        <p:spPr>
          <a:xfrm>
            <a:off x="8622889" y="5128896"/>
            <a:ext cx="32839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Backpropagation is applied through the entire sequence</a:t>
            </a:r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34FFCA-5F8C-41EF-D2B6-78BD5C32A984}"/>
              </a:ext>
            </a:extLst>
          </p:cNvPr>
          <p:cNvCxnSpPr>
            <a:endCxn id="12" idx="1"/>
          </p:cNvCxnSpPr>
          <p:nvPr/>
        </p:nvCxnSpPr>
        <p:spPr>
          <a:xfrm flipV="1">
            <a:off x="3687096" y="4434740"/>
            <a:ext cx="1578073" cy="1409311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5E5125-2E99-6BA0-7FE6-279F0F98F0ED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462247" y="4619406"/>
            <a:ext cx="1" cy="8663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C3CD498-8579-CE2A-BF3C-2D642CABE9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8170603" y="4075242"/>
            <a:ext cx="353964" cy="1595157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89069B-9D40-E4DA-969E-7EA5E0B6AF75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0264876" y="4398407"/>
            <a:ext cx="1" cy="73048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38046F-C839-6523-C59F-D0BC8F18A0D5}"/>
              </a:ext>
            </a:extLst>
          </p:cNvPr>
          <p:cNvSpPr txBox="1"/>
          <p:nvPr/>
        </p:nvSpPr>
        <p:spPr>
          <a:xfrm>
            <a:off x="5265169" y="4916405"/>
            <a:ext cx="300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FF33CC"/>
                </a:solidFill>
                <a:latin typeface="Bahnschrift" panose="020B0502040204020203" pitchFamily="34" charset="0"/>
              </a:rPr>
              <a:t>( Teacher forcing is used initially )</a:t>
            </a:r>
          </a:p>
        </p:txBody>
      </p:sp>
    </p:spTree>
    <p:extLst>
      <p:ext uri="{BB962C8B-B14F-4D97-AF65-F5344CB8AC3E}">
        <p14:creationId xmlns:p14="http://schemas.microsoft.com/office/powerpoint/2010/main" val="13027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AD60DDD2-C252-9D78-36C2-C5399AE1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1" b="1917"/>
          <a:stretch>
            <a:fillRect/>
          </a:stretch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8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59668-F449-7526-242A-C434164D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E8E46CC2-3D64-641B-D827-AF721831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0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6F0FE-2BA8-3415-995E-2C66C5C2D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55A90-FD2B-A6EB-462D-1F711F35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0" y="643467"/>
            <a:ext cx="1041283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3B535-70D5-7B49-D3E4-B89343E6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6F9851-9AFF-40A1-CD41-A9046E37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86" y="632581"/>
            <a:ext cx="9902400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9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5D239-C1C2-23A8-CCFE-5C3B4A9E6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CD4F7-9896-4BCB-7C30-16C19FB2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00" y="643467"/>
            <a:ext cx="9902400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3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8884-ED7E-A658-3D22-153F7643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b="1">
                <a:latin typeface="Calibri"/>
                <a:ea typeface="Calibri"/>
                <a:cs typeface="Calibri"/>
              </a:rPr>
              <a:t>Denoising Autoencoder(DAE)</a:t>
            </a:r>
            <a:endParaRPr lang="en-US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5201-69BB-98B5-C923-9B0885FC9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An autoencoder that receives a corrupted data point as input and is trained to predict the original, uncorrupted data point as its output.</a:t>
            </a:r>
          </a:p>
          <a:p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 Traditional autoencoders minimize L(x, g ( f (x))) </a:t>
            </a:r>
          </a:p>
          <a:p>
            <a:r>
              <a:rPr lang="en-US">
                <a:ea typeface="+mn-lt"/>
                <a:cs typeface="+mn-lt"/>
              </a:rPr>
              <a:t>         • where L is a loss function penalizing g( f (x)) for being dissimilar from x, such as L^2 norm                                  of difference: mean squared error.</a:t>
            </a:r>
          </a:p>
          <a:p>
            <a:r>
              <a:rPr lang="en-US">
                <a:ea typeface="+mn-lt"/>
                <a:cs typeface="+mn-lt"/>
              </a:rPr>
              <a:t>  </a:t>
            </a:r>
            <a:r>
              <a:rPr lang="en-US" b="1">
                <a:ea typeface="+mn-lt"/>
                <a:cs typeface="+mn-lt"/>
              </a:rPr>
              <a:t>A DAE minimizes L(x, g(f(x) )</a:t>
            </a:r>
          </a:p>
          <a:p>
            <a:r>
              <a:rPr lang="en-US">
                <a:ea typeface="+mn-lt"/>
                <a:cs typeface="+mn-lt"/>
              </a:rPr>
              <a:t>           • where x is a copy of x that is corrupted by some form of noise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 The autoencoder must                  undo  this corruption rather than simply copying their input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960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A411-10E6-6706-BE33-9E6E257B26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Why DAE?</a:t>
            </a:r>
          </a:p>
          <a:p>
            <a:r>
              <a:rPr lang="en-US">
                <a:ea typeface="+mn-lt"/>
                <a:cs typeface="+mn-lt"/>
              </a:rPr>
              <a:t> •</a:t>
            </a:r>
            <a:r>
              <a:rPr lang="en-US" sz="2400">
                <a:ea typeface="+mn-lt"/>
                <a:cs typeface="+mn-lt"/>
              </a:rPr>
              <a:t> Avoid overfitting </a:t>
            </a:r>
          </a:p>
          <a:p>
            <a:r>
              <a:rPr lang="en-US" sz="2400">
                <a:ea typeface="+mn-lt"/>
                <a:cs typeface="+mn-lt"/>
              </a:rPr>
              <a:t>• Learn robust representations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88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0A877E32-3DAB-ACBF-19B9-9373BF12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3" y="1027152"/>
            <a:ext cx="9011727" cy="5148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04A2F-5B58-F26F-2293-E320085B13F1}"/>
              </a:ext>
            </a:extLst>
          </p:cNvPr>
          <p:cNvSpPr txBox="1"/>
          <p:nvPr/>
        </p:nvSpPr>
        <p:spPr>
          <a:xfrm>
            <a:off x="33866" y="0"/>
            <a:ext cx="44196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4292F"/>
                </a:solidFill>
              </a:rPr>
              <a:t>The structure of a DAE</a:t>
            </a:r>
            <a:endParaRPr lang="en-US" sz="2400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631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8606C89F-B0FA-961F-1DA3-5E438040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930699"/>
            <a:ext cx="9845614" cy="5413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59F3-A88D-5A90-157D-4C9A3BBDEB71}"/>
              </a:ext>
            </a:extLst>
          </p:cNvPr>
          <p:cNvSpPr txBox="1"/>
          <p:nvPr/>
        </p:nvSpPr>
        <p:spPr>
          <a:xfrm>
            <a:off x="350520" y="137160"/>
            <a:ext cx="55482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4292F"/>
                </a:solidFill>
                <a:ea typeface="+mn-lt"/>
                <a:cs typeface="+mn-lt"/>
              </a:rPr>
              <a:t>Denoising Autoencoder architecture:</a:t>
            </a:r>
            <a:endParaRPr lang="en-US" sz="2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E6A8-FD75-876E-983F-23B43368F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43E0-A443-F347-5064-8441ED7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  <a:ea typeface="+mj-lt"/>
                <a:cs typeface="+mj-lt"/>
              </a:rPr>
              <a:t>Why ANN Fails?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7ECD-A2C4-9123-8A55-E34DB139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ANNs need fixed-size inputs</a:t>
            </a:r>
            <a:endParaRPr lang="en-US"/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Seq2Seq sequences are variable length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Output also needs step-by-step generation</a:t>
            </a:r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Cannot model temporal dependencies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>
              <a:solidFill>
                <a:srgbClr val="0070C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560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EF77-CA33-A14B-F3F4-97AAA6D2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Example of Noise in a DAE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6D3E-BE40-EE11-8AB4-62A2F353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 An autoencoder with high capacity can end up learning an identity function (also called null function) where input=output .</a:t>
            </a:r>
          </a:p>
          <a:p>
            <a:r>
              <a:rPr lang="en-US">
                <a:ea typeface="+mn-lt"/>
                <a:cs typeface="+mn-lt"/>
              </a:rPr>
              <a:t>• A DAE can solve this problem by corrupting the data input.</a:t>
            </a:r>
          </a:p>
          <a:p>
            <a:r>
              <a:rPr lang="en-US">
                <a:ea typeface="+mn-lt"/>
                <a:cs typeface="+mn-lt"/>
              </a:rPr>
              <a:t> • How much noise to add?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       • Corrupt input nodes by setting 30-50% of random input nodes to zero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91B26-2C95-9E92-E739-E62B4221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25" y="3764621"/>
            <a:ext cx="952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7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0CE90-6045-63CE-72F1-102D43C7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28613"/>
            <a:ext cx="118681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5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FC2B6-9793-1199-CE66-8F7DD8E1A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" y="5433"/>
            <a:ext cx="12187384" cy="63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1D848-D41E-9042-989D-9056D404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will now see a practical application in which AEs are used and then compare Denoising Autoencoders with regular autoencoders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12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36B0B-9350-2F81-474A-97EE3BA9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666750"/>
            <a:ext cx="115347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7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numbers and a number chart&#10;&#10;AI-generated content may be incorrect.">
            <a:extLst>
              <a:ext uri="{FF2B5EF4-FFF2-40B4-BE49-F238E27FC236}">
                <a16:creationId xmlns:a16="http://schemas.microsoft.com/office/drawing/2014/main" id="{8FD59498-C70D-BDAA-AA66-860194A0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495300"/>
            <a:ext cx="115919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D4539AA6-83C7-E1FC-7C6D-7910E73D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542925"/>
            <a:ext cx="108013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E931-B47C-3188-5453-60B59BD3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Sparse Autoencoder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8FB2-15BB-5B32-2DB1-DFEF45DF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Sparse autoencoders offer us an alternative method for introducing an information bottleneck </a:t>
            </a:r>
            <a:r>
              <a:rPr lang="en-US" b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without requiring a reduction in the number of nodes</a:t>
            </a:r>
            <a:r>
              <a:rPr lang="en-US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 at our hidden layers. Instead, we’ll construct our loss function such that we penalize activations within a layer.</a:t>
            </a:r>
          </a:p>
          <a:p>
            <a:endParaRPr lang="en-US">
              <a:solidFill>
                <a:srgbClr val="4A4A4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42CB9C9E-ABFD-5F94-E46C-1108A6FE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73" y="3269861"/>
            <a:ext cx="4362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83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61A5-4FE7-EB16-ED74-AF38C34B1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 A hidden neuron with sigmoid activation will have values between 0 and 1.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We say that the neuron is activated when its output is close to 1 and not activated when its output is close to 0. 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A sparse autoencoder tries to ensure the neuron is inactive most of the times.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If the neuron l is sparse (i.e. mostly inactive) then ˆ</a:t>
            </a:r>
            <a:r>
              <a:rPr lang="en-US" err="1">
                <a:ea typeface="+mn-lt"/>
                <a:cs typeface="+mn-lt"/>
              </a:rPr>
              <a:t>ρl</a:t>
            </a:r>
            <a:r>
              <a:rPr lang="en-US">
                <a:ea typeface="+mn-lt"/>
                <a:cs typeface="+mn-lt"/>
              </a:rPr>
              <a:t> → 0 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A sparse autoencoder uses a sparsity parameter ρ (typically very close to 0, say, 0.005) and tries to enforce the constraint ˆ</a:t>
            </a:r>
            <a:r>
              <a:rPr lang="en-US" err="1">
                <a:ea typeface="+mn-lt"/>
                <a:cs typeface="+mn-lt"/>
              </a:rPr>
              <a:t>ρl</a:t>
            </a:r>
            <a:r>
              <a:rPr lang="en-US">
                <a:ea typeface="+mn-lt"/>
                <a:cs typeface="+mn-lt"/>
              </a:rPr>
              <a:t> = ρ.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45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5434-4B4A-C0A2-8F4F-41DB2720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97" y="5433"/>
            <a:ext cx="11941833" cy="586366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average value of the activation of a neuron l is given by .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D460AB56-2020-015B-11CE-246E625C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65" y="599716"/>
            <a:ext cx="2885176" cy="112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A8E4A-05FF-20CC-3916-CC1C29A5E648}"/>
              </a:ext>
            </a:extLst>
          </p:cNvPr>
          <p:cNvSpPr txBox="1"/>
          <p:nvPr/>
        </p:nvSpPr>
        <p:spPr>
          <a:xfrm>
            <a:off x="167640" y="1417320"/>
            <a:ext cx="119481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One way of ensuring this is to add the following term to the objective function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590A59C0-2203-6254-B6E2-F39CD644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23" y="1985872"/>
            <a:ext cx="4924425" cy="1908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121D07-6324-15FF-034B-97B9C824A044}"/>
              </a:ext>
            </a:extLst>
          </p:cNvPr>
          <p:cNvSpPr txBox="1"/>
          <p:nvPr/>
        </p:nvSpPr>
        <p:spPr>
          <a:xfrm>
            <a:off x="270933" y="4097866"/>
            <a:ext cx="1180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When will this term reach its minimum value and what is the minimum value? Let us plot it and 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8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220F-3CEB-36ED-A78D-BD74F081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2D0E-D992-F226-96B7-A7A5BB9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  <a:ea typeface="+mj-lt"/>
                <a:cs typeface="+mj-lt"/>
              </a:rPr>
              <a:t>Why Traditional RNN Fails?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0189-F8C9-6471-A9ED-64E6C75C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Entire input compressed into one final hidden state</a:t>
            </a:r>
            <a:endParaRPr lang="en-US"/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Information bottleneck for long sequences</a:t>
            </a: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Vanishing/exploding gradients</a:t>
            </a:r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No mechanism for alignment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>
              <a:solidFill>
                <a:srgbClr val="0070C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8679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function&#10;&#10;AI-generated content may be incorrect.">
            <a:extLst>
              <a:ext uri="{FF2B5EF4-FFF2-40B4-BE49-F238E27FC236}">
                <a16:creationId xmlns:a16="http://schemas.microsoft.com/office/drawing/2014/main" id="{9BA673DA-B873-B311-62FB-A2B1B893C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29" b="16555"/>
          <a:stretch>
            <a:fillRect/>
          </a:stretch>
        </p:blipFill>
        <p:spPr>
          <a:xfrm>
            <a:off x="1793846" y="422154"/>
            <a:ext cx="8978120" cy="46245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7C3D4F-3D3B-94E5-85EE-0D3118F902C3}"/>
                  </a:ext>
                </a:extLst>
              </p14:cNvPr>
              <p14:cNvContentPartPr/>
              <p14:nvPr/>
            </p14:nvContentPartPr>
            <p14:xfrm>
              <a:off x="6366933" y="4233333"/>
              <a:ext cx="16933" cy="1693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7C3D4F-3D3B-94E5-85EE-0D3118F902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983" y="-846567"/>
                <a:ext cx="5079900" cy="101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9AAF67-6A8C-532F-50A3-D4EA2E2BFF57}"/>
                  </a:ext>
                </a:extLst>
              </p14:cNvPr>
              <p14:cNvContentPartPr/>
              <p14:nvPr/>
            </p14:nvContentPartPr>
            <p14:xfrm>
              <a:off x="6366933" y="4233333"/>
              <a:ext cx="16933" cy="1693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9AAF67-6A8C-532F-50A3-D4EA2E2BFF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983" y="-846567"/>
                <a:ext cx="5079900" cy="101598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24E6C7-4FCC-3C7F-68B2-AA812CEFE9C0}"/>
              </a:ext>
            </a:extLst>
          </p:cNvPr>
          <p:cNvSpPr txBox="1"/>
          <p:nvPr/>
        </p:nvSpPr>
        <p:spPr>
          <a:xfrm>
            <a:off x="507999" y="4961467"/>
            <a:ext cx="11480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function will reach its minimum value(s) when ˆ</a:t>
            </a:r>
            <a:r>
              <a:rPr lang="en-US" sz="2400" err="1">
                <a:ea typeface="+mn-lt"/>
                <a:cs typeface="+mn-lt"/>
              </a:rPr>
              <a:t>ρl</a:t>
            </a:r>
            <a:r>
              <a:rPr lang="en-US" sz="2400">
                <a:ea typeface="+mn-lt"/>
                <a:cs typeface="+mn-lt"/>
              </a:rPr>
              <a:t> = ρ.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017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848A-FD98-FD68-067F-638B6B226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125" y="1098550"/>
            <a:ext cx="11826875" cy="477043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Now, Lˆ(θ) = L (θ) + Ω(θ) 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L (θ) is the squared error loss or cross entropy loss and Ω(θ) is the sparsity constraint. 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We already know how to calculate ∂L (θ)/ ∂W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 Let us see how to calculate ∂Ω(θ) /∂W 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 Finally, ∂Lˆ(θ)/ ∂W = ∂L (θ)/ ∂W + ∂Ω(θ) /∂W (and we know how to calculate both terms on R.H.S)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839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77784FCA-E206-7152-4C6C-B86663DF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94" y="-2638"/>
            <a:ext cx="4495081" cy="99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F33A3-CE29-F835-DA93-F3F0C22F3432}"/>
              </a:ext>
            </a:extLst>
          </p:cNvPr>
          <p:cNvSpPr txBox="1"/>
          <p:nvPr/>
        </p:nvSpPr>
        <p:spPr>
          <a:xfrm>
            <a:off x="746760" y="944880"/>
            <a:ext cx="4038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Can be re-written as: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8EE1D-75BB-8912-86E9-C3CF68CA319F}"/>
              </a:ext>
            </a:extLst>
          </p:cNvPr>
          <p:cNvSpPr/>
          <p:nvPr/>
        </p:nvSpPr>
        <p:spPr>
          <a:xfrm>
            <a:off x="441960" y="1432560"/>
            <a:ext cx="11292840" cy="792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91619-B763-5D9F-9BC9-294E7B480CEA}"/>
              </a:ext>
            </a:extLst>
          </p:cNvPr>
          <p:cNvSpPr/>
          <p:nvPr/>
        </p:nvSpPr>
        <p:spPr>
          <a:xfrm>
            <a:off x="274320" y="1429109"/>
            <a:ext cx="11033760" cy="7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70645988-5A69-4A64-48A8-862151B0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4" y="1303667"/>
            <a:ext cx="6842724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C10129-F716-C56B-C82E-811DF84EF03B}"/>
              </a:ext>
            </a:extLst>
          </p:cNvPr>
          <p:cNvSpPr txBox="1"/>
          <p:nvPr/>
        </p:nvSpPr>
        <p:spPr>
          <a:xfrm>
            <a:off x="685800" y="210312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By Chain rule: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07B27-D021-49E4-A4C8-D56EBE7A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40" y="2557094"/>
            <a:ext cx="7185263" cy="37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16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99858-6293-BF96-C403-70799CA37CAF}"/>
              </a:ext>
            </a:extLst>
          </p:cNvPr>
          <p:cNvSpPr txBox="1"/>
          <p:nvPr/>
        </p:nvSpPr>
        <p:spPr>
          <a:xfrm>
            <a:off x="158151" y="122208"/>
            <a:ext cx="60960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Derivation</a:t>
            </a:r>
          </a:p>
          <a:p>
            <a:pPr algn="ctr"/>
            <a:endParaRPr lang="en-US"/>
          </a:p>
        </p:txBody>
      </p:sp>
      <p:pic>
        <p:nvPicPr>
          <p:cNvPr id="3" name="Picture 2" descr="A couple of black text&#10;&#10;AI-generated content may be incorrect.">
            <a:extLst>
              <a:ext uri="{FF2B5EF4-FFF2-40B4-BE49-F238E27FC236}">
                <a16:creationId xmlns:a16="http://schemas.microsoft.com/office/drawing/2014/main" id="{113973B1-0D69-AA15-F742-FE2D8489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01835"/>
            <a:ext cx="2954187" cy="102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6A388-8812-EBBD-2D01-EAE93ADDE49E}"/>
              </a:ext>
            </a:extLst>
          </p:cNvPr>
          <p:cNvSpPr txBox="1"/>
          <p:nvPr/>
        </p:nvSpPr>
        <p:spPr>
          <a:xfrm>
            <a:off x="158151" y="1315529"/>
            <a:ext cx="89858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each element in the above equation we can calculate ∂</a:t>
            </a:r>
            <a:r>
              <a:rPr lang="en-US" err="1"/>
              <a:t>ρˆl</a:t>
            </a:r>
            <a:r>
              <a:rPr lang="en-US"/>
              <a:t>/∂W (which is the partial derivative of a scalar w.r.t. a matrix = matrix). For a single element of a matrix </a:t>
            </a:r>
            <a:r>
              <a:rPr lang="en-US" err="1"/>
              <a:t>Wjl</a:t>
            </a:r>
            <a:r>
              <a:rPr lang="en-US"/>
              <a:t>:-</a:t>
            </a:r>
          </a:p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36A15-925B-6D02-DA54-DD2B12D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51" y="2229389"/>
            <a:ext cx="4465607" cy="2586127"/>
          </a:xfrm>
          <a:prstGeom prst="rect">
            <a:avLst/>
          </a:prstGeom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562BE5D-AB5F-37C5-D91C-9A6D479CF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91" y="5554424"/>
            <a:ext cx="3057525" cy="75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7E79F-FC1C-B621-AB54-4A0D99FFD5D6}"/>
              </a:ext>
            </a:extLst>
          </p:cNvPr>
          <p:cNvSpPr txBox="1"/>
          <p:nvPr/>
        </p:nvSpPr>
        <p:spPr>
          <a:xfrm>
            <a:off x="685800" y="4770120"/>
            <a:ext cx="3947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So in matrix notation we can write it as 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06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01DA894E-F634-7A30-1B2B-B1AE5F59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90" y="375597"/>
            <a:ext cx="8422253" cy="5983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866D1-CC1F-F848-33A7-BC0BD92862B7}"/>
              </a:ext>
            </a:extLst>
          </p:cNvPr>
          <p:cNvSpPr txBox="1"/>
          <p:nvPr/>
        </p:nvSpPr>
        <p:spPr>
          <a:xfrm>
            <a:off x="50800" y="50800"/>
            <a:ext cx="470746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24292F"/>
                </a:solidFill>
                <a:ea typeface="+mn-lt"/>
                <a:cs typeface="+mn-lt"/>
              </a:rPr>
              <a:t>Sparse Autoencoder (SAE) architecture.</a:t>
            </a:r>
            <a:endParaRPr lang="en-US" sz="2000" b="1">
              <a:ea typeface="Calibri"/>
              <a:cs typeface="Calibri"/>
            </a:endParaRPr>
          </a:p>
          <a:p>
            <a:pPr algn="ctr"/>
            <a:endParaRPr lang="en-US" sz="1200" u="sng">
              <a:solidFill>
                <a:srgbClr val="5F6368"/>
              </a:solidFill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279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11D66-A486-FE34-DE3D-40542B56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9" y="1290638"/>
            <a:ext cx="11963400" cy="503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6858-8126-A1A1-DB3C-ADD1BB06B351}"/>
              </a:ext>
            </a:extLst>
          </p:cNvPr>
          <p:cNvSpPr txBox="1"/>
          <p:nvPr/>
        </p:nvSpPr>
        <p:spPr>
          <a:xfrm>
            <a:off x="254000" y="169333"/>
            <a:ext cx="108034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Sparse Autoencoder vs. Denoising Autoencoder</a:t>
            </a:r>
            <a:endParaRPr lang="en-US" sz="2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84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1ACD-2FA6-6590-F9BA-F0C9275D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  <a:ea typeface="Calibri Light"/>
                <a:cs typeface="Calibri Light"/>
              </a:rPr>
              <a:t>Contractive Autoencoder (CAE)</a:t>
            </a:r>
            <a:endParaRPr lang="en-US"/>
          </a:p>
        </p:txBody>
      </p:sp>
      <p:pic>
        <p:nvPicPr>
          <p:cNvPr id="3" name="Picture 2" descr="A diagram of a bottleneck and decoder&#10;&#10;AI-generated content may be incorrect.">
            <a:extLst>
              <a:ext uri="{FF2B5EF4-FFF2-40B4-BE49-F238E27FC236}">
                <a16:creationId xmlns:a16="http://schemas.microsoft.com/office/drawing/2014/main" id="{53C51992-DDE1-E56A-E71E-10B9E23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76" y="2016208"/>
            <a:ext cx="8135835" cy="37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8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E00AB-9BFB-2FA9-4BD9-0CDD1351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8E1B-65C4-7145-9BFD-4865C3D2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058400" cy="794591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Recap: The Standard Autoencoder (AE)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5" name="Picture 4" descr="A simple bottelneck diagram.">
            <a:extLst>
              <a:ext uri="{FF2B5EF4-FFF2-40B4-BE49-F238E27FC236}">
                <a16:creationId xmlns:a16="http://schemas.microsoft.com/office/drawing/2014/main" id="{A574AC6B-2C6E-C395-0FB7-D40CC7BE15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8" y="1961393"/>
            <a:ext cx="5249513" cy="397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4796D-B027-0598-8782-7539989A837E}"/>
              </a:ext>
            </a:extLst>
          </p:cNvPr>
          <p:cNvSpPr txBox="1"/>
          <p:nvPr/>
        </p:nvSpPr>
        <p:spPr>
          <a:xfrm>
            <a:off x="5250435" y="1966332"/>
            <a:ext cx="624771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Purpose:</a:t>
            </a:r>
            <a:r>
              <a:rPr lang="en-US">
                <a:ea typeface="+mn-lt"/>
                <a:cs typeface="+mn-lt"/>
              </a:rPr>
              <a:t> Unsupervised learning to discover a compact, latent representation (</a:t>
            </a:r>
            <a:r>
              <a:rPr lang="en-US" i="1">
                <a:ea typeface="+mn-lt"/>
                <a:cs typeface="+mn-lt"/>
              </a:rPr>
              <a:t>h</a:t>
            </a:r>
            <a:r>
              <a:rPr lang="en-US">
                <a:ea typeface="+mn-lt"/>
                <a:cs typeface="+mn-lt"/>
              </a:rPr>
              <a:t>) of input data.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Architecture: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Encoder: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i="1">
                <a:ea typeface="+mn-lt"/>
                <a:cs typeface="+mn-lt"/>
              </a:rPr>
              <a:t> h = f(x)</a:t>
            </a:r>
            <a:r>
              <a:rPr lang="en-US">
                <a:ea typeface="+mn-lt"/>
                <a:cs typeface="+mn-lt"/>
              </a:rPr>
              <a:t> (maps input to latent space)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Decoder: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i="1">
                <a:ea typeface="+mn-lt"/>
                <a:cs typeface="+mn-lt"/>
              </a:rPr>
              <a:t> </a:t>
            </a:r>
            <a:r>
              <a:rPr lang="en-US">
                <a:latin typeface="Cambria Math"/>
                <a:ea typeface="Cambria Math"/>
                <a:cs typeface="+mn-lt"/>
              </a:rPr>
              <a:t>x ̂</a:t>
            </a:r>
            <a:r>
              <a:rPr lang="en-US" i="1">
                <a:ea typeface="+mn-lt"/>
                <a:cs typeface="+mn-lt"/>
              </a:rPr>
              <a:t>= g(h)</a:t>
            </a:r>
            <a:r>
              <a:rPr lang="en-US">
                <a:ea typeface="+mn-lt"/>
                <a:cs typeface="+mn-lt"/>
              </a:rPr>
              <a:t> (reconstructs input from latent space)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Loss Function:</a:t>
            </a:r>
            <a:r>
              <a:rPr lang="en-US">
                <a:ea typeface="+mn-lt"/>
                <a:cs typeface="+mn-lt"/>
              </a:rPr>
              <a:t> Minimizes the reconstruction error.</a:t>
            </a:r>
          </a:p>
          <a:p>
            <a:r>
              <a:rPr lang="en-US">
                <a:ea typeface="+mn-lt"/>
                <a:cs typeface="+mn-lt"/>
              </a:rPr>
              <a:t>     L</a:t>
            </a:r>
            <a:r>
              <a:rPr lang="en-US" baseline="-25000">
                <a:ea typeface="+mn-lt"/>
                <a:cs typeface="+mn-lt"/>
              </a:rPr>
              <a:t>AE</a:t>
            </a:r>
            <a:r>
              <a:rPr lang="en-US">
                <a:ea typeface="+mn-lt"/>
                <a:cs typeface="+mn-lt"/>
              </a:rPr>
              <a:t>(x, </a:t>
            </a:r>
            <a:r>
              <a:rPr lang="en-US">
                <a:latin typeface="Cambria Math"/>
                <a:ea typeface="Cambria Math"/>
                <a:cs typeface="+mn-lt"/>
              </a:rPr>
              <a:t>x ̂</a:t>
            </a:r>
            <a:r>
              <a:rPr lang="en-US">
                <a:ea typeface="+mn-lt"/>
                <a:cs typeface="+mn-lt"/>
              </a:rPr>
              <a:t>) = ||x – </a:t>
            </a:r>
            <a:r>
              <a:rPr lang="en-US">
                <a:latin typeface="Cambria Math"/>
                <a:ea typeface="Cambria Math"/>
                <a:cs typeface="+mn-lt"/>
              </a:rPr>
              <a:t>x ̂</a:t>
            </a:r>
            <a:r>
              <a:rPr lang="en-US">
                <a:ea typeface="+mn-lt"/>
                <a:cs typeface="+mn-lt"/>
              </a:rPr>
              <a:t>||</a:t>
            </a:r>
            <a:r>
              <a:rPr lang="en-US" baseline="30000">
                <a:ea typeface="+mn-lt"/>
                <a:cs typeface="+mn-lt"/>
              </a:rPr>
              <a:t>2</a:t>
            </a:r>
            <a:endParaRPr lang="en-US" baseline="30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Key Challenge:</a:t>
            </a:r>
            <a:r>
              <a:rPr lang="en-US">
                <a:ea typeface="+mn-lt"/>
                <a:cs typeface="+mn-lt"/>
              </a:rPr>
              <a:t> If the latent space capacity is too high, the autoencoder can simply learn the identity function without extracting meaningful features.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943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EEF6-D252-5801-8942-F04073ED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6432-0AAE-B5CB-4079-7E03283B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Contractive Autoencoder (CAE) - The Idea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432E8-6B93-A315-043C-A11CEAEFF1F6}"/>
              </a:ext>
            </a:extLst>
          </p:cNvPr>
          <p:cNvSpPr txBox="1"/>
          <p:nvPr/>
        </p:nvSpPr>
        <p:spPr>
          <a:xfrm>
            <a:off x="1381059" y="2471033"/>
            <a:ext cx="98103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Problem Addressed:</a:t>
            </a:r>
            <a:r>
              <a:rPr lang="en-US">
                <a:ea typeface="+mn-lt"/>
                <a:cs typeface="+mn-lt"/>
              </a:rPr>
              <a:t> Standard AEs can be too sensitive to minor input variations; the latent representation might change drastically.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Goal:</a:t>
            </a:r>
            <a:r>
              <a:rPr lang="en-US">
                <a:ea typeface="+mn-lt"/>
                <a:cs typeface="+mn-lt"/>
              </a:rPr>
              <a:t> Make the latent representation </a:t>
            </a:r>
            <a:r>
              <a:rPr lang="en-US" i="1">
                <a:ea typeface="+mn-lt"/>
                <a:cs typeface="+mn-lt"/>
              </a:rPr>
              <a:t>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robust</a:t>
            </a:r>
            <a:r>
              <a:rPr lang="en-US">
                <a:ea typeface="+mn-lt"/>
                <a:cs typeface="+mn-lt"/>
              </a:rPr>
              <a:t> to small, infinitesimal perturbations of the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How:</a:t>
            </a:r>
            <a:r>
              <a:rPr lang="en-US">
                <a:ea typeface="+mn-lt"/>
                <a:cs typeface="+mn-lt"/>
              </a:rPr>
              <a:t> Add a </a:t>
            </a:r>
            <a:r>
              <a:rPr lang="en-US" b="1">
                <a:ea typeface="+mn-lt"/>
                <a:cs typeface="+mn-lt"/>
              </a:rPr>
              <a:t>contractive penalty</a:t>
            </a:r>
            <a:r>
              <a:rPr lang="en-US">
                <a:ea typeface="+mn-lt"/>
                <a:cs typeface="+mn-lt"/>
              </a:rPr>
              <a:t> to the loss function that directly penalizes large derivatives of the latent representation with respect to the input.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Intuition:</a:t>
            </a:r>
            <a:r>
              <a:rPr lang="en-US">
                <a:ea typeface="+mn-lt"/>
                <a:cs typeface="+mn-lt"/>
              </a:rPr>
              <a:t> If you slightly move pixels in an image, the CAE wants the latent code to remain very similar, rather than creating a completely new code. It forces the encoder to 'contract' the manifold of observed data.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4558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19B9-FBBA-5157-2620-E68AD84EA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B7C0-06E2-00B7-DA1F-ED866FFC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Contractive Autoencoder (CAE) - The Math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1D9C1-0715-D327-0922-5DFDA84510BA}"/>
              </a:ext>
            </a:extLst>
          </p:cNvPr>
          <p:cNvSpPr txBox="1"/>
          <p:nvPr/>
        </p:nvSpPr>
        <p:spPr>
          <a:xfrm>
            <a:off x="1440436" y="1966332"/>
            <a:ext cx="1004782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Encoder Output (Latent Space):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h = f(x)</a:t>
            </a:r>
            <a:endParaRPr lang="en-US" i="1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Total Loss Function:</a:t>
            </a:r>
            <a:r>
              <a:rPr lang="en-US">
                <a:ea typeface="+mn-lt"/>
                <a:cs typeface="+mn-lt"/>
              </a:rPr>
              <a:t> Combination of reconstruction loss and a contractive penalty.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   L</a:t>
            </a:r>
            <a:r>
              <a:rPr lang="en-US" baseline="-25000">
                <a:ea typeface="+mn-lt"/>
                <a:cs typeface="+mn-lt"/>
              </a:rPr>
              <a:t>CAE</a:t>
            </a:r>
            <a:r>
              <a:rPr lang="en-US">
                <a:ea typeface="+mn-lt"/>
                <a:cs typeface="+mn-lt"/>
              </a:rPr>
              <a:t>(x, </a:t>
            </a:r>
            <a:r>
              <a:rPr lang="en-US">
                <a:latin typeface="Cambria Math"/>
                <a:ea typeface="Cambria Math"/>
                <a:cs typeface="+mn-lt"/>
              </a:rPr>
              <a:t>x ̂</a:t>
            </a:r>
            <a:r>
              <a:rPr lang="en-US">
                <a:ea typeface="+mn-lt"/>
                <a:cs typeface="+mn-lt"/>
              </a:rPr>
              <a:t>) = ||x - </a:t>
            </a:r>
            <a:r>
              <a:rPr lang="en-US">
                <a:latin typeface="Cambria Math"/>
                <a:ea typeface="Cambria Math"/>
                <a:cs typeface="+mn-lt"/>
              </a:rPr>
              <a:t>x ̂</a:t>
            </a:r>
            <a:r>
              <a:rPr lang="en-US">
                <a:ea typeface="+mn-lt"/>
                <a:cs typeface="+mn-lt"/>
              </a:rPr>
              <a:t>||</a:t>
            </a:r>
            <a:r>
              <a:rPr lang="en-US" baseline="30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 + </a:t>
            </a:r>
            <a:r>
              <a:rPr lang="en-US">
                <a:latin typeface="Cambria Math"/>
                <a:ea typeface="Cambria Math"/>
                <a:cs typeface="+mn-lt"/>
              </a:rPr>
              <a:t>λ</a:t>
            </a:r>
            <a:r>
              <a:rPr lang="en-US">
                <a:ea typeface="+mn-lt"/>
                <a:cs typeface="+mn-lt"/>
              </a:rPr>
              <a:t> ||</a:t>
            </a:r>
            <a:r>
              <a:rPr lang="en-US">
                <a:latin typeface="Cambria Math"/>
                <a:ea typeface="Cambria Math"/>
                <a:cs typeface="+mn-lt"/>
              </a:rPr>
              <a:t>∇</a:t>
            </a:r>
            <a:r>
              <a:rPr lang="en-US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h(x)</a:t>
            </a:r>
            <a:r>
              <a:rPr lang="en-US">
                <a:ea typeface="+mn-lt"/>
                <a:cs typeface="+mn-lt"/>
              </a:rPr>
              <a:t>||</a:t>
            </a:r>
            <a:r>
              <a:rPr lang="en-US" baseline="30000">
                <a:ea typeface="+mn-lt"/>
                <a:cs typeface="+mn-lt"/>
              </a:rPr>
              <a:t>2</a:t>
            </a:r>
            <a:r>
              <a:rPr lang="en-US" baseline="-25000">
                <a:ea typeface="+mn-lt"/>
                <a:cs typeface="+mn-lt"/>
              </a:rPr>
              <a:t>F</a:t>
            </a:r>
            <a:endParaRPr lang="en-US" baseline="-25000">
              <a:ea typeface="Calibri"/>
              <a:cs typeface="Calibri"/>
            </a:endParaRPr>
          </a:p>
          <a:p>
            <a:endParaRPr lang="en-US" baseline="-25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Breakdown of the Contractive Penalty: 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Cambria Math"/>
                <a:ea typeface="Cambria Math"/>
                <a:cs typeface="+mn-lt"/>
              </a:rPr>
              <a:t>λ </a:t>
            </a:r>
            <a:r>
              <a:rPr lang="en-US">
                <a:ea typeface="+mn-lt"/>
                <a:cs typeface="+mn-lt"/>
              </a:rPr>
              <a:t>: A hyperparameter controlling the strength of the contractive penalty.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Cambria Math"/>
                <a:ea typeface="Cambria Math"/>
                <a:cs typeface="+mn-lt"/>
              </a:rPr>
              <a:t>∇</a:t>
            </a:r>
            <a:r>
              <a:rPr lang="en-US" sz="1200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>
                <a:ea typeface="+mn-lt"/>
                <a:cs typeface="+mn-lt"/>
              </a:rPr>
              <a:t>h(x) </a:t>
            </a:r>
            <a:r>
              <a:rPr lang="en-US">
                <a:ea typeface="+mn-lt"/>
                <a:cs typeface="+mn-lt"/>
              </a:rPr>
              <a:t>: The </a:t>
            </a:r>
            <a:r>
              <a:rPr lang="en-US" b="1">
                <a:ea typeface="+mn-lt"/>
                <a:cs typeface="+mn-lt"/>
              </a:rPr>
              <a:t>Jacobian matrix</a:t>
            </a:r>
            <a:r>
              <a:rPr lang="en-US">
                <a:ea typeface="+mn-lt"/>
                <a:cs typeface="+mn-lt"/>
              </a:rPr>
              <a:t> of the encoder's output $h$ with respect to its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. It's a matrix where each element (</a:t>
            </a:r>
            <a:r>
              <a:rPr lang="en-US">
                <a:latin typeface="Cambria Math"/>
                <a:ea typeface="Cambria Math"/>
                <a:cs typeface="+mn-lt"/>
              </a:rPr>
              <a:t>∇</a:t>
            </a:r>
            <a:r>
              <a:rPr lang="en-US" sz="1200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>
                <a:ea typeface="+mn-lt"/>
                <a:cs typeface="+mn-lt"/>
              </a:rPr>
              <a:t>h(x)) </a:t>
            </a:r>
            <a:r>
              <a:rPr lang="en-US">
                <a:ea typeface="+mn-lt"/>
                <a:cs typeface="+mn-lt"/>
              </a:rPr>
              <a:t>is       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||</a:t>
            </a:r>
            <a:r>
              <a:rPr lang="en-US">
                <a:latin typeface="Calibri"/>
                <a:ea typeface="Calibri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. ||</a:t>
            </a:r>
            <a:r>
              <a:rPr lang="en-US" sz="1200" baseline="30000">
                <a:ea typeface="+mn-lt"/>
                <a:cs typeface="+mn-lt"/>
              </a:rPr>
              <a:t>2</a:t>
            </a:r>
            <a:r>
              <a:rPr lang="en-US" sz="1200" baseline="-25000">
                <a:ea typeface="+mn-lt"/>
                <a:cs typeface="+mn-lt"/>
              </a:rPr>
              <a:t>F</a:t>
            </a:r>
            <a:r>
              <a:rPr lang="en-US">
                <a:ea typeface="+mn-lt"/>
                <a:cs typeface="+mn-lt"/>
              </a:rPr>
              <a:t>: The squared Frobenius norm of the Jacobian matrix, which is the sum of the squares of all elements in the Jacobian.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     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Goal of Penalty:</a:t>
            </a:r>
            <a:r>
              <a:rPr lang="en-US">
                <a:ea typeface="+mn-lt"/>
                <a:cs typeface="+mn-lt"/>
              </a:rPr>
              <a:t> Penalizes rapid changes in </a:t>
            </a:r>
            <a:r>
              <a:rPr lang="en-US" i="1">
                <a:ea typeface="+mn-lt"/>
                <a:cs typeface="+mn-lt"/>
              </a:rPr>
              <a:t>h</a:t>
            </a:r>
            <a:r>
              <a:rPr lang="en-US">
                <a:ea typeface="+mn-lt"/>
                <a:cs typeface="+mn-lt"/>
              </a:rPr>
              <a:t> for small changes in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, enforcing local constancy of the latent representation.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1E93FC22-CBB2-1D27-3BCE-A6EE7D8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39" y="4583009"/>
            <a:ext cx="2434071" cy="650917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0B5095-A92D-778D-1852-7FB178E5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54" y="3886633"/>
            <a:ext cx="280927" cy="3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080CA-928A-1ACA-954F-5E26846B0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3FD2-0C13-F723-B6B8-9EE8F2BE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  <a:ea typeface="Calibri Light"/>
                <a:cs typeface="Calibri Light"/>
              </a:rPr>
              <a:t>Need for a Different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57F4-EBBC-0267-A6E1-F4BE3E2A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Split into two modules:</a:t>
            </a:r>
            <a:endParaRPr lang="en-US">
              <a:ea typeface="Calibri"/>
              <a:cs typeface="Calibri"/>
            </a:endParaRPr>
          </a:p>
          <a:p>
            <a:pPr marL="383540" lvl="1"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404040"/>
                </a:solidFill>
                <a:ea typeface="+mn-lt"/>
                <a:cs typeface="+mn-lt"/>
              </a:rPr>
              <a:t>Encoder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→ reads &amp; represents input</a:t>
            </a:r>
          </a:p>
          <a:p>
            <a:pPr marL="383540" lvl="1"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404040"/>
                </a:solidFill>
                <a:ea typeface="+mn-lt"/>
                <a:cs typeface="+mn-lt"/>
              </a:rPr>
              <a:t>Decoder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→ generates target</a:t>
            </a: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Supports variable-length input/output</a:t>
            </a:r>
          </a:p>
          <a:p>
            <a:pPr indent="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Generates tokens step-by-step</a:t>
            </a:r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404040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7240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BC577-AC92-D7C2-104B-76C25EEF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3545-49AC-50BA-D119-0642E65F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Variational Autoencoder (VAE) - The Idea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3" name="Picture 2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7ACA61D9-34CB-CC75-A729-0EDBEE56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84" y="1858060"/>
            <a:ext cx="8114270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4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D50D2-AF7F-7ACD-5C25-2DA6C075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0F76-AB0A-B7E4-9675-F16E64F6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Variational Autoencoder (VAE) - The Idea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21147-F0B2-D02F-3D3C-3C70F9238AE9}"/>
              </a:ext>
            </a:extLst>
          </p:cNvPr>
          <p:cNvSpPr txBox="1"/>
          <p:nvPr/>
        </p:nvSpPr>
        <p:spPr>
          <a:xfrm>
            <a:off x="2172748" y="1857475"/>
            <a:ext cx="78409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Problem Addressed:</a:t>
            </a:r>
            <a:r>
              <a:rPr lang="en-US">
                <a:ea typeface="+mn-lt"/>
                <a:cs typeface="+mn-lt"/>
              </a:rPr>
              <a:t> Standard AEs create a discontinuous latent space. Randomly sampling from this space usually yields nonsense.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Goal:</a:t>
            </a:r>
            <a:r>
              <a:rPr lang="en-US">
                <a:ea typeface="+mn-lt"/>
                <a:cs typeface="+mn-lt"/>
              </a:rPr>
              <a:t> Learn a </a:t>
            </a:r>
            <a:r>
              <a:rPr lang="en-US" i="1">
                <a:ea typeface="+mn-lt"/>
                <a:cs typeface="+mn-lt"/>
              </a:rPr>
              <a:t>continuous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structured</a:t>
            </a:r>
            <a:r>
              <a:rPr lang="en-US">
                <a:ea typeface="+mn-lt"/>
                <a:cs typeface="+mn-lt"/>
              </a:rPr>
              <a:t>, and </a:t>
            </a:r>
            <a:r>
              <a:rPr lang="en-US" i="1">
                <a:ea typeface="+mn-lt"/>
                <a:cs typeface="+mn-lt"/>
              </a:rPr>
              <a:t>generative</a:t>
            </a:r>
            <a:r>
              <a:rPr lang="en-US">
                <a:ea typeface="+mn-lt"/>
                <a:cs typeface="+mn-lt"/>
              </a:rPr>
              <a:t> latent space.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Ensure that nearby points in the latent space correspond to similar data points in the input space.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Allow for meaningful data generation by sampling from the latent space.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How:</a:t>
            </a:r>
            <a:r>
              <a:rPr lang="en-US">
                <a:ea typeface="+mn-lt"/>
                <a:cs typeface="+mn-lt"/>
              </a:rPr>
              <a:t> Instead of encoding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into a single point </a:t>
            </a:r>
            <a:r>
              <a:rPr lang="en-US" i="1">
                <a:ea typeface="+mn-lt"/>
                <a:cs typeface="+mn-lt"/>
              </a:rPr>
              <a:t>h</a:t>
            </a:r>
            <a:r>
              <a:rPr lang="en-US">
                <a:ea typeface="+mn-lt"/>
                <a:cs typeface="+mn-lt"/>
              </a:rPr>
              <a:t>, the encoder encodes it into the parameters (mean </a:t>
            </a:r>
            <a:r>
              <a:rPr lang="en-US">
                <a:latin typeface="Cambria Math"/>
                <a:ea typeface="Cambria Math"/>
                <a:cs typeface="+mn-lt"/>
              </a:rPr>
              <a:t>μ</a:t>
            </a:r>
            <a:r>
              <a:rPr lang="en-US">
                <a:ea typeface="+mn-lt"/>
                <a:cs typeface="+mn-lt"/>
              </a:rPr>
              <a:t> and standard deviation </a:t>
            </a:r>
            <a:r>
              <a:rPr lang="en-US">
                <a:latin typeface="Cambria Math"/>
                <a:ea typeface="Cambria Math"/>
                <a:cs typeface="+mn-lt"/>
              </a:rPr>
              <a:t>σ</a:t>
            </a:r>
            <a:r>
              <a:rPr lang="en-US">
                <a:ea typeface="+mn-lt"/>
                <a:cs typeface="+mn-lt"/>
              </a:rPr>
              <a:t>) of a </a:t>
            </a:r>
            <a:r>
              <a:rPr lang="en-US" b="1">
                <a:ea typeface="+mn-lt"/>
                <a:cs typeface="+mn-lt"/>
              </a:rPr>
              <a:t>probability distribution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decoder then </a:t>
            </a:r>
            <a:r>
              <a:rPr lang="en-US" i="1">
                <a:ea typeface="+mn-lt"/>
                <a:cs typeface="+mn-lt"/>
              </a:rPr>
              <a:t>samples</a:t>
            </a:r>
            <a:r>
              <a:rPr lang="en-US">
                <a:ea typeface="+mn-lt"/>
                <a:cs typeface="+mn-lt"/>
              </a:rPr>
              <a:t> a latent vector </a:t>
            </a:r>
            <a:r>
              <a:rPr lang="en-US" i="1">
                <a:ea typeface="+mn-lt"/>
                <a:cs typeface="+mn-lt"/>
              </a:rPr>
              <a:t>z</a:t>
            </a:r>
            <a:r>
              <a:rPr lang="en-US">
                <a:ea typeface="+mn-lt"/>
                <a:cs typeface="+mn-lt"/>
              </a:rPr>
              <a:t> from this distribution to reconstruct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Intuition:</a:t>
            </a:r>
            <a:r>
              <a:rPr lang="en-US">
                <a:ea typeface="+mn-lt"/>
                <a:cs typeface="+mn-lt"/>
              </a:rPr>
              <a:t> For each input, the VAE defines a 'cloud' of possible latent codes, pushing these clouds to be compact and well-behaved, allowing for smooth interpolation and generation.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010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A33A-B74B-9426-1E8C-A9C8914B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FECE-05F5-DF98-D359-4C2DBA83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Variational Autoencoder (VAE) - The Math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F8F43-C280-062C-6641-5824BE2C2EA2}"/>
              </a:ext>
            </a:extLst>
          </p:cNvPr>
          <p:cNvSpPr txBox="1"/>
          <p:nvPr/>
        </p:nvSpPr>
        <p:spPr>
          <a:xfrm>
            <a:off x="1430540" y="2569994"/>
            <a:ext cx="1004782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Encoder Output:</a:t>
            </a:r>
            <a:r>
              <a:rPr lang="en-US">
                <a:ea typeface="+mn-lt"/>
                <a:cs typeface="+mn-lt"/>
              </a:rPr>
              <a:t> For each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, the encoder outputs two vectors (typically for a Gaussian distribution):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Mean (</a:t>
            </a:r>
            <a:r>
              <a:rPr lang="en-US">
                <a:latin typeface="Cambria Math"/>
                <a:ea typeface="Cambria Math"/>
                <a:cs typeface="+mn-lt"/>
              </a:rPr>
              <a:t>μ</a:t>
            </a:r>
            <a:r>
              <a:rPr lang="en-US" b="1">
                <a:ea typeface="+mn-lt"/>
                <a:cs typeface="+mn-lt"/>
              </a:rPr>
              <a:t>):</a:t>
            </a:r>
            <a:r>
              <a:rPr lang="en-US">
                <a:ea typeface="+mn-lt"/>
                <a:cs typeface="+mn-lt"/>
              </a:rPr>
              <a:t> Vector representing the center of the latent distribution.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Log Variance (log </a:t>
            </a:r>
            <a:r>
              <a:rPr lang="en-US">
                <a:latin typeface="Cambria Math"/>
                <a:ea typeface="Cambria Math"/>
                <a:cs typeface="+mn-lt"/>
              </a:rPr>
              <a:t>σ</a:t>
            </a:r>
            <a:r>
              <a:rPr lang="en-US" baseline="30000">
                <a:latin typeface="Cambria Math"/>
                <a:ea typeface="Cambria Math"/>
                <a:cs typeface="+mn-lt"/>
              </a:rPr>
              <a:t>2</a:t>
            </a:r>
            <a:r>
              <a:rPr lang="en-US" b="1" baseline="30000">
                <a:ea typeface="+mn-lt"/>
                <a:cs typeface="+mn-lt"/>
              </a:rPr>
              <a:t>)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Vector representing the spread/variance. (</a:t>
            </a:r>
            <a:r>
              <a:rPr lang="en-US">
                <a:latin typeface="Cambria Math"/>
                <a:ea typeface="Cambria Math"/>
                <a:cs typeface="+mn-lt"/>
              </a:rPr>
              <a:t>σ</a:t>
            </a:r>
            <a:r>
              <a:rPr lang="en-US">
                <a:ea typeface="+mn-lt"/>
                <a:cs typeface="+mn-lt"/>
              </a:rPr>
              <a:t> is std dev, we use log variance for numerical stability).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Sampling Latent Vector (</a:t>
            </a:r>
            <a:r>
              <a:rPr lang="en-US" b="1" i="1">
                <a:ea typeface="+mn-lt"/>
                <a:cs typeface="+mn-lt"/>
              </a:rPr>
              <a:t>z</a:t>
            </a:r>
            <a:r>
              <a:rPr lang="en-US" b="1">
                <a:ea typeface="+mn-lt"/>
                <a:cs typeface="+mn-lt"/>
              </a:rPr>
              <a:t>):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Direct random sampling is not differentiable, which is a problem for backpropagation.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Reparameterization Trick: We sample from a simple distribution (e.g., standard normal N(0, 1) and transform it using the encoder's outputs.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   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trick makes the sampling process differentiable, allowing gradients to flow back through </a:t>
            </a:r>
            <a:r>
              <a:rPr lang="en-US">
                <a:latin typeface="Cambria Math"/>
                <a:ea typeface="Cambria Math"/>
                <a:cs typeface="+mn-lt"/>
              </a:rPr>
              <a:t>μ</a:t>
            </a:r>
            <a:r>
              <a:rPr lang="en-US">
                <a:ea typeface="+mn-lt"/>
                <a:cs typeface="+mn-lt"/>
              </a:rPr>
              <a:t> and log </a:t>
            </a:r>
            <a:r>
              <a:rPr lang="en-US">
                <a:latin typeface="Cambria Math"/>
                <a:ea typeface="Cambria Math"/>
                <a:cs typeface="+mn-lt"/>
              </a:rPr>
              <a:t>σ</a:t>
            </a:r>
            <a:r>
              <a:rPr lang="en-US" sz="1200" baseline="30000">
                <a:latin typeface="Cambria Math"/>
                <a:ea typeface="Cambria Math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4BE29-4AE7-CDE1-7A4E-A3FFC571A7F2}"/>
              </a:ext>
            </a:extLst>
          </p:cNvPr>
          <p:cNvSpPr txBox="1"/>
          <p:nvPr/>
        </p:nvSpPr>
        <p:spPr>
          <a:xfrm>
            <a:off x="1098874" y="1715557"/>
            <a:ext cx="4070189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Part 1: Reparameterization</a:t>
            </a:r>
            <a:endParaRPr lang="en-US" sz="2800" b="1">
              <a:solidFill>
                <a:srgbClr val="0070C0"/>
              </a:solidFill>
              <a:latin typeface="Calibr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308C8-26B4-A41E-AB75-A9AF7D36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5048003"/>
            <a:ext cx="46767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19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96F14-E8B5-C5D2-31F5-2722FD92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1ED4-BBE6-246B-2ADC-B250F6C5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Variational Autoencoder (VAE) - The Math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C7AD9-A28A-C552-446C-A814D18C553D}"/>
              </a:ext>
            </a:extLst>
          </p:cNvPr>
          <p:cNvSpPr txBox="1"/>
          <p:nvPr/>
        </p:nvSpPr>
        <p:spPr>
          <a:xfrm>
            <a:off x="1430540" y="2569994"/>
            <a:ext cx="1004782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VAE Loss Function (ELBO - Evidence Lower Bound):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    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1. Reconstruction Loss:</a:t>
            </a:r>
            <a:r>
              <a:rPr lang="en-US">
                <a:ea typeface="+mn-lt"/>
                <a:cs typeface="+mn-lt"/>
              </a:rPr>
              <a:t> (Same as standard AE)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Ensures the decoder can accurately reconstruct the original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from the sampled latent vector </a:t>
            </a:r>
            <a:r>
              <a:rPr lang="en-US" i="1">
                <a:ea typeface="+mn-lt"/>
                <a:cs typeface="+mn-lt"/>
              </a:rPr>
              <a:t>z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2. KL Divergence Regularization: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i="1">
                <a:ea typeface="+mn-lt"/>
                <a:cs typeface="+mn-lt"/>
              </a:rPr>
              <a:t>KL(P || Q)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Measures how one probability distribution (</a:t>
            </a:r>
            <a:r>
              <a:rPr lang="en-US" i="1">
                <a:ea typeface="+mn-lt"/>
                <a:cs typeface="+mn-lt"/>
              </a:rPr>
              <a:t>P</a:t>
            </a:r>
            <a:r>
              <a:rPr lang="en-US">
                <a:ea typeface="+mn-lt"/>
                <a:cs typeface="+mn-lt"/>
              </a:rPr>
              <a:t>) diverges from a second, expected prior distribution (</a:t>
            </a:r>
            <a:r>
              <a:rPr lang="en-US" i="1">
                <a:ea typeface="+mn-lt"/>
                <a:cs typeface="+mn-lt"/>
              </a:rPr>
              <a:t>Q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Here, P = N(</a:t>
            </a:r>
            <a:r>
              <a:rPr lang="en-US">
                <a:latin typeface="Cambria Math"/>
                <a:ea typeface="Cambria Math"/>
                <a:cs typeface="+mn-lt"/>
              </a:rPr>
              <a:t>μ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ambria Math"/>
                <a:ea typeface="Cambria Math"/>
                <a:cs typeface="+mn-lt"/>
              </a:rPr>
              <a:t>σ</a:t>
            </a:r>
            <a:r>
              <a:rPr lang="en-US" baseline="30000">
                <a:latin typeface="Cambria Math"/>
                <a:ea typeface="Cambria Math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) (the latent distribution generated by the encoder for input 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).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03C6A-FD5B-0C2B-0363-F1DF0BDBA773}"/>
              </a:ext>
            </a:extLst>
          </p:cNvPr>
          <p:cNvSpPr txBox="1"/>
          <p:nvPr/>
        </p:nvSpPr>
        <p:spPr>
          <a:xfrm>
            <a:off x="1098874" y="1715557"/>
            <a:ext cx="4070189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Part 2: Loss Function</a:t>
            </a:r>
            <a:endParaRPr lang="en-US" sz="2800" b="1">
              <a:solidFill>
                <a:srgbClr val="0070C0"/>
              </a:solidFill>
              <a:latin typeface="Calibri Light"/>
              <a:ea typeface="Calibri"/>
              <a:cs typeface="Calibri"/>
            </a:endParaRPr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C3A23E2B-7897-02AD-2FBC-E6C5FF15A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2934009"/>
            <a:ext cx="50768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B53A-508F-8BA1-E1F6-70D206F1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8352-3685-F9A3-B49D-771E63E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21603"/>
            <a:ext cx="10384971" cy="7945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ea typeface="+mj-lt"/>
                <a:cs typeface="+mj-lt"/>
              </a:rPr>
              <a:t>Variational Autoencoder (VAE) - The Math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F675-C8B8-F8C2-75B4-5F0D431D6D41}"/>
              </a:ext>
            </a:extLst>
          </p:cNvPr>
          <p:cNvSpPr txBox="1"/>
          <p:nvPr/>
        </p:nvSpPr>
        <p:spPr>
          <a:xfrm>
            <a:off x="1430540" y="2569994"/>
            <a:ext cx="1004782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i="1">
                <a:ea typeface="Calibri" panose="020F0502020204030204"/>
                <a:cs typeface="Calibri" panose="020F0502020204030204"/>
              </a:rPr>
              <a:t>Q = N(0, 1)</a:t>
            </a:r>
            <a:r>
              <a:rPr lang="en-US">
                <a:ea typeface="Calibri" panose="020F0502020204030204"/>
                <a:cs typeface="Calibri" panose="020F0502020204030204"/>
              </a:rPr>
              <a:t> (the desired standard normal distribution in the latent space).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Calibri" panose="020F0502020204030204"/>
                <a:cs typeface="Calibri" panose="020F0502020204030204"/>
              </a:rPr>
              <a:t>Goal:</a:t>
            </a:r>
            <a:r>
              <a:rPr lang="en-US">
                <a:ea typeface="Calibri" panose="020F0502020204030204"/>
                <a:cs typeface="Calibri" panose="020F0502020204030204"/>
              </a:rPr>
              <a:t> Forces the encoder to learn latent distributions that are close to a simple, continuous standard normal. This prevents 'gaps' in the latent space and ensures smooth interpolations for generation.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Calibri" panose="020F0502020204030204"/>
                <a:cs typeface="Calibri" panose="020F0502020204030204"/>
              </a:rPr>
              <a:t>Formula for KL Divergence between two Gaussians: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    (where </a:t>
            </a:r>
            <a:r>
              <a:rPr lang="en-US" i="1">
                <a:ea typeface="Calibri" panose="020F0502020204030204"/>
                <a:cs typeface="Calibri" panose="020F0502020204030204"/>
              </a:rPr>
              <a:t>D</a:t>
            </a:r>
            <a:r>
              <a:rPr lang="en-US">
                <a:ea typeface="Calibri" panose="020F0502020204030204"/>
                <a:cs typeface="Calibri" panose="020F0502020204030204"/>
              </a:rPr>
              <a:t> is the latent dimension)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288AA-8576-0985-54AA-1D22913AFF1F}"/>
              </a:ext>
            </a:extLst>
          </p:cNvPr>
          <p:cNvSpPr txBox="1"/>
          <p:nvPr/>
        </p:nvSpPr>
        <p:spPr>
          <a:xfrm>
            <a:off x="1098874" y="1715557"/>
            <a:ext cx="4070189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Part 2: Loss Function</a:t>
            </a:r>
            <a:endParaRPr lang="en-US" sz="2800" b="1">
              <a:solidFill>
                <a:srgbClr val="0070C0"/>
              </a:solidFill>
              <a:latin typeface="Calibri Light"/>
              <a:ea typeface="Calibri"/>
              <a:cs typeface="Calibri"/>
            </a:endParaRPr>
          </a:p>
        </p:txBody>
      </p:sp>
      <p:pic>
        <p:nvPicPr>
          <p:cNvPr id="5" name="Picture 4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965EB4AE-A468-B6C5-B0F8-3D893FD1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22" y="3736706"/>
            <a:ext cx="63150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36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7D297-7125-CF0A-48DC-B2CB78F9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85E25-E35B-5A85-86D0-CD08FFC98256}"/>
              </a:ext>
            </a:extLst>
          </p:cNvPr>
          <p:cNvSpPr txBox="1"/>
          <p:nvPr/>
        </p:nvSpPr>
        <p:spPr>
          <a:xfrm>
            <a:off x="12872125" y="2604924"/>
            <a:ext cx="2092338" cy="2623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5EFAD-0A7F-6895-3C19-104F64938328}"/>
              </a:ext>
            </a:extLst>
          </p:cNvPr>
          <p:cNvSpPr txBox="1"/>
          <p:nvPr/>
        </p:nvSpPr>
        <p:spPr>
          <a:xfrm>
            <a:off x="2066226" y="484399"/>
            <a:ext cx="805744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0070C0"/>
                </a:solidFill>
                <a:latin typeface="Calibri Light"/>
                <a:ea typeface="Calibri Light"/>
                <a:cs typeface="Calibri Light"/>
              </a:rPr>
              <a:t>Summary: AE Type Comparison</a:t>
            </a:r>
            <a:endParaRPr lang="en-US" err="1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0B6CBC-4C3F-3A38-B65D-F6874371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94" y="1479110"/>
            <a:ext cx="82105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01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80D6764A-CC27-84E6-A76A-C66328D9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7" y="208039"/>
            <a:ext cx="11517006" cy="59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00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1F8E6-AB6C-94EC-29F6-5B3A7B7FCAF0}"/>
              </a:ext>
            </a:extLst>
          </p:cNvPr>
          <p:cNvSpPr txBox="1"/>
          <p:nvPr/>
        </p:nvSpPr>
        <p:spPr>
          <a:xfrm>
            <a:off x="3963352" y="2230118"/>
            <a:ext cx="42813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accent1"/>
                </a:solidFill>
                <a:ea typeface="Calibri"/>
                <a:cs typeface="Calibri"/>
              </a:rPr>
              <a:t>Thank You</a:t>
            </a:r>
            <a:endParaRPr lang="en-US" sz="7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2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114C4-D3D2-AA91-1C06-1A021ED0F5DA}"/>
              </a:ext>
            </a:extLst>
          </p:cNvPr>
          <p:cNvSpPr txBox="1"/>
          <p:nvPr/>
        </p:nvSpPr>
        <p:spPr>
          <a:xfrm>
            <a:off x="1036320" y="512972"/>
            <a:ext cx="801394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>
                <a:solidFill>
                  <a:srgbClr val="0070C0"/>
                </a:solidFill>
                <a:latin typeface="Corbel"/>
                <a:ea typeface="Calibri Light"/>
                <a:cs typeface="Calibri Light"/>
              </a:rPr>
              <a:t>The Basic Block of Encoder Decoder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26B42-0BCA-C730-B221-3B533B418332}"/>
              </a:ext>
            </a:extLst>
          </p:cNvPr>
          <p:cNvSpPr txBox="1"/>
          <p:nvPr/>
        </p:nvSpPr>
        <p:spPr>
          <a:xfrm>
            <a:off x="812800" y="1808480"/>
            <a:ext cx="515112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 A type of </a:t>
            </a:r>
            <a:r>
              <a:rPr lang="en-US" b="1"/>
              <a:t>RNN</a:t>
            </a:r>
            <a:r>
              <a:rPr lang="en-US"/>
              <a:t> designed to handle </a:t>
            </a:r>
            <a:r>
              <a:rPr lang="en-US" b="1"/>
              <a:t>long-term dependencies</a:t>
            </a:r>
            <a:r>
              <a:rPr lang="en-US"/>
              <a:t>.</a:t>
            </a:r>
            <a:endParaRPr lang="en-I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 Contains a </a:t>
            </a:r>
            <a:r>
              <a:rPr lang="en-US" b="1"/>
              <a:t>memory cell</a:t>
            </a:r>
            <a:r>
              <a:rPr lang="en-US"/>
              <a:t> and three control gates — </a:t>
            </a:r>
            <a:r>
              <a:rPr lang="en-US" b="1" i="1"/>
              <a:t>Forget</a:t>
            </a:r>
            <a:r>
              <a:rPr lang="en-US" b="1"/>
              <a:t>, </a:t>
            </a:r>
            <a:r>
              <a:rPr lang="en-US" b="1" i="1"/>
              <a:t>Input</a:t>
            </a:r>
            <a:r>
              <a:rPr lang="en-US" b="1"/>
              <a:t>, and </a:t>
            </a:r>
            <a:r>
              <a:rPr lang="en-US" b="1" i="1"/>
              <a:t>Output</a:t>
            </a:r>
            <a:r>
              <a:rPr lang="en-US"/>
              <a:t> — to manage information flow.</a:t>
            </a:r>
            <a:endParaRPr lang="en-I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 Learns </a:t>
            </a:r>
            <a:r>
              <a:rPr lang="en-US" b="1"/>
              <a:t>what to keep</a:t>
            </a:r>
            <a:r>
              <a:rPr lang="en-US"/>
              <a:t>, </a:t>
            </a:r>
            <a:r>
              <a:rPr lang="en-US" b="1"/>
              <a:t>what to forget</a:t>
            </a:r>
            <a:r>
              <a:rPr lang="en-US"/>
              <a:t>, and </a:t>
            </a:r>
            <a:r>
              <a:rPr lang="en-US" b="1"/>
              <a:t>what to output</a:t>
            </a:r>
            <a:r>
              <a:rPr lang="en-US"/>
              <a:t>.</a:t>
            </a:r>
            <a:endParaRPr lang="en-I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 Widely used in </a:t>
            </a:r>
            <a:r>
              <a:rPr lang="en-US" b="1"/>
              <a:t>NLP</a:t>
            </a:r>
            <a:r>
              <a:rPr lang="en-US"/>
              <a:t>, </a:t>
            </a:r>
            <a:r>
              <a:rPr lang="en-US" b="1"/>
              <a:t>speech</a:t>
            </a:r>
            <a:r>
              <a:rPr lang="en-US"/>
              <a:t>, and </a:t>
            </a:r>
            <a:r>
              <a:rPr lang="en-US" b="1"/>
              <a:t>time-series prediction</a:t>
            </a:r>
            <a:r>
              <a:rPr lang="en-US"/>
              <a:t> tasks.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A3E14-F29B-46FA-EBEC-E212FC0DB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518476"/>
            <a:ext cx="5201920" cy="38210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D0EA90-E39F-6D17-FADB-966C651CE5E9}"/>
              </a:ext>
            </a:extLst>
          </p:cNvPr>
          <p:cNvCxnSpPr/>
          <p:nvPr/>
        </p:nvCxnSpPr>
        <p:spPr>
          <a:xfrm>
            <a:off x="1036320" y="1341120"/>
            <a:ext cx="879856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8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206C-09D7-43AF-BA53-9375DB63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  <a:latin typeface="Corbel" panose="020B0503020204020204" pitchFamily="34" charset="0"/>
              </a:rPr>
              <a:t>What is Encoder?</a:t>
            </a:r>
            <a:endParaRPr lang="en-IN" b="1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AD16F-B79B-34CA-50E4-08CFF295D1BE}"/>
              </a:ext>
            </a:extLst>
          </p:cNvPr>
          <p:cNvSpPr txBox="1"/>
          <p:nvPr/>
        </p:nvSpPr>
        <p:spPr>
          <a:xfrm>
            <a:off x="647045" y="1855347"/>
            <a:ext cx="11249660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3525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An encoder is a </a:t>
            </a:r>
            <a:r>
              <a:rPr lang="en-US" altLang="en-US" b="1">
                <a:latin typeface="Arial" panose="020B0604020202020204" pitchFamily="34" charset="0"/>
              </a:rPr>
              <a:t>neural network </a:t>
            </a:r>
            <a:r>
              <a:rPr lang="en-US" altLang="en-US">
                <a:latin typeface="Arial" panose="020B0604020202020204" pitchFamily="34" charset="0"/>
              </a:rPr>
              <a:t>component that converts raw input into a meaningful numerical representation.</a:t>
            </a:r>
          </a:p>
          <a:p>
            <a:pPr lvl="0" indent="263525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It processes the input and learns the important features, compressing them into a smaller vector called the </a:t>
            </a:r>
            <a:r>
              <a:rPr lang="en-US" altLang="en-US" b="1">
                <a:latin typeface="Arial" panose="020B0604020202020204" pitchFamily="34" charset="0"/>
              </a:rPr>
              <a:t>context vector.</a:t>
            </a:r>
          </a:p>
          <a:p>
            <a:pPr lvl="0" indent="263525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This helps the model focus on the essential information while </a:t>
            </a:r>
            <a:r>
              <a:rPr lang="en-US" altLang="en-US" b="1">
                <a:latin typeface="Arial" panose="020B0604020202020204" pitchFamily="34" charset="0"/>
              </a:rPr>
              <a:t>ignoring irrelevant </a:t>
            </a:r>
            <a:r>
              <a:rPr lang="en-US" altLang="en-US">
                <a:latin typeface="Arial" panose="020B0604020202020204" pitchFamily="34" charset="0"/>
              </a:rPr>
              <a:t>details.</a:t>
            </a:r>
          </a:p>
          <a:p>
            <a:pPr lvl="0" indent="263525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Char char="•"/>
            </a:pPr>
            <a:r>
              <a:rPr lang="en-US" altLang="en-US" b="1">
                <a:latin typeface="Arial" panose="020B0604020202020204" pitchFamily="34" charset="0"/>
              </a:rPr>
              <a:t>Examples: </a:t>
            </a:r>
            <a:r>
              <a:rPr lang="en-US" altLang="en-US">
                <a:latin typeface="Arial" panose="020B0604020202020204" pitchFamily="34" charset="0"/>
              </a:rPr>
              <a:t>text encoding, feature extraction, sentence representation.</a:t>
            </a:r>
          </a:p>
          <a:p>
            <a:pPr lvl="0" indent="263525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Char char="•"/>
            </a:pPr>
            <a:r>
              <a:rPr lang="en-US" altLang="en-US" b="1">
                <a:latin typeface="Arial" panose="020B0604020202020204" pitchFamily="34" charset="0"/>
              </a:rPr>
              <a:t>Real-life examples: </a:t>
            </a:r>
            <a:r>
              <a:rPr lang="en-US" altLang="en-US">
                <a:latin typeface="Arial" panose="020B0604020202020204" pitchFamily="34" charset="0"/>
              </a:rPr>
              <a:t>language translation apps, speech-to-text systems, image captioning models.</a:t>
            </a:r>
          </a:p>
        </p:txBody>
      </p:sp>
    </p:spTree>
    <p:extLst>
      <p:ext uri="{BB962C8B-B14F-4D97-AF65-F5344CB8AC3E}">
        <p14:creationId xmlns:p14="http://schemas.microsoft.com/office/powerpoint/2010/main" val="137016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757D-C1FF-4A3E-AFFC-7EF0D207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7872-74E6-2B01-C409-585B2516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  <a:latin typeface="Corbel" panose="020B0503020204020204" pitchFamily="34" charset="0"/>
              </a:rPr>
              <a:t>What is Decoder?</a:t>
            </a:r>
            <a:endParaRPr lang="en-IN" b="1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70C2E-C7FD-A837-B3F2-610DE9E73C9B}"/>
              </a:ext>
            </a:extLst>
          </p:cNvPr>
          <p:cNvSpPr txBox="1"/>
          <p:nvPr/>
        </p:nvSpPr>
        <p:spPr>
          <a:xfrm>
            <a:off x="914400" y="1927451"/>
            <a:ext cx="10241280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A decoder is a </a:t>
            </a:r>
            <a:r>
              <a:rPr lang="en-US" b="1"/>
              <a:t>neural network component</a:t>
            </a:r>
            <a:r>
              <a:rPr lang="en-US"/>
              <a:t> that converts </a:t>
            </a:r>
            <a:r>
              <a:rPr lang="en-US" b="1"/>
              <a:t>encoded representations </a:t>
            </a:r>
            <a:r>
              <a:rPr lang="en-US"/>
              <a:t>into human-readable or task-specific outputs.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It takes the </a:t>
            </a:r>
            <a:r>
              <a:rPr lang="en-US" b="1"/>
              <a:t>encoder's context vector </a:t>
            </a:r>
            <a:r>
              <a:rPr lang="en-US"/>
              <a:t>and uses it to generate the final output.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It decodes the meaning in the vector and produces results step-by-step, conditioning on previously generated outputs.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/>
              <a:t>Examples:</a:t>
            </a:r>
            <a:r>
              <a:rPr lang="en-US"/>
              <a:t> sequence generation, text decoding, image reconstruction.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/>
              <a:t>Common uses: </a:t>
            </a:r>
            <a:r>
              <a:rPr lang="en-US"/>
              <a:t>image captioning, speech synthesis, chatbot responses.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0971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3FED6E-0197-4346-8902-64BB5850DE0F}">
  <we:reference id="wa104381909" version="3.20.0" store="en-US" storeType="omex"/>
  <we:alternateReferences>
    <we:reference id="wa104381909" version="3.20.0" store="omex" storeType="omex"/>
  </we:alternateReferences>
  <we:properties>
    <we:property name="EQUATION_HISTORY" value="&quot;[{\&quot;mathml\&quot;:\&quot;&lt;math xmlns=\\\&quot;http://www.w3.org/1998/Math/MathML\\\&quot; style=\\\&quot;font-family:stix;font-size:16px;\\\&quot;&gt;&lt;mover&gt;&lt;mi&gt;x&lt;/mi&gt;&lt;mo&gt;^&lt;/mo&gt;&lt;/mover&gt;&lt;/math&gt;\&quot;,\&quot;base64Image\&quot;:\&quot;iVBORw0KGgoAAAANSUhEUgAAADcAAABKCAYAAAAfZ8xZAAAACXBIWXMAAA7EAAAOxAGVKw4bAAAABGJhU0UAAABJzyRrqgAABCRJREFUeNrtW19IFEEYH+SUCBFCQkRCiAwJEUHyCJEQfBCNECviCIkUQkRCpBeT8KHzTUQhehERCbHkHiRCBKEjQnqTipAIIsyHkEBCQsU87Bv4Fqfxbv7szu7tHPfBD4/d2Zn97c78vj+zEhKsxQH38G9O2U3AEYMbuUTskCP313aCZYCXHCkeL7CdVdYD2JYQc0DbddtAqgqQVCTFI4nXh84KAY8Aey6JOdjDfgrDQiwK+OSRFA/aX0M2SRUDJgEpxRv+iH5O9UGksP/ioIldA/zQmGpDgAgzhYc0pvAGoD0s8s7ijUAkqvC8al++ug2/5L07m25DV97dPOEyvC4wt6Er7ybWRjv246vbiGqq2oRBVdNVYWW34Ube/fJHDSbdhhd59zPy8ew24obk3c+YVcdtxPkpkCLhj95V3EYq3VKZtCTvkrmNiUxispGt0MeQ29gQiUq7T/IeVPAufRHxbKcbLt1GzlXV8pa3vOXNDisAXAWMABKATcAu4ACwAqj02D/tex5DLtrnFmAcUOoXIZoJdOKgfyRx3neXgQANsZYE/X4GnDJJqgkwjW9GpwY5rDlOPb4hWb8DJkjdAnxL0/m+Ro6lalcAvxX7nTNB7i7O90VAP5YgCpjY7onCjUQVxqnWqIIZI1eqkHEvSG5kRHL9WY3CkIO+oFSzTnIjKxLFTXJtK/F4FNc539+aaUGR2VcBuX1mKvM2pjDVqjEFS2BNJfBU7Knk7dWluaaVOf8qzA69U0IulmadbTF+K9SJcYmE3AzX/jUep4HARRvCsS8Ccmuce3GO99gSaz4XkDtEl1LO+LMlmwLpLsnUbGGm4w6gwiZyNQr+zvndb2MapBJYr9ma4y0qkKuzldxjCbEpm7PzNgm56zaTKyInv9Jjcd/22soHAblZ28lNEfEettV2W7LuSmwm15uronIOQysRuXFbya0qOPFV2x34oUKGYI1dZgjtKGQIrbYQO80ViGJYEDog7st9obHpDLHjsoDcsg3EOkjmDQpREC0q94XC6G7ML0Ghp1my7hrDTI7NrLvSnI9I1t1gWIkNELVNibcCcgnFsS6gAAVSQq8hx1tYVCVFBdVRAbldxRTKyTI6/CZGn946Iwq1HpNX2fXPiMEtK5nNMjfWq9A+IolWHgiujWGbTS+ZxBmMGKol7YaZm1rQ6P+diziznhxX0prdEuvjFG09QylgkPy/ka/zJMeI3s4rFZCfeG7ULbFGwYC07v8Qc6955vgOCoqOtRD5vvklbEt3i5zdn6SX9TND9P9Dqs3FODQS2dYch84OT9+bzGkOeMfDWOMa49A3d96r8g0qDnZATm4e6loFkX+Uc4RrrdaErFOf9V5hPTQZciMxyVhUVctN+q0IvsFVlN59FI0V9EFFhv0kVcZFHMMZK2G6aPQPoy+6v6JuDSoAAACDdEVYdE1hdGhNTAA8bWF0aCB4bWxucz0iaHR0cDovL3d3dy53My5vcmcvMTk5OC9NYXRoL01hdGhNTCI+PG1zdHlsZSBtYXRoc2l6ZT0iMTZweCI+PG1vdmVyPjxtaT54PC9taT48bW8+XjwvbW8+PC9tb3Zlcj48L21zdHlsZT48L21hdGg+aprM/QAAAABJRU5ErkJggg==\&quot;,\&quot;slideId\&quot;:390,\&quot;accessibleText\&quot;:\&quot;x with hat on top\&quot;,\&quot;imageHeight\&quot;:11.84},{\&quot;mathml\&quot;:\&quot;&lt;math style=\\\&quot;font-family:stix;font-size:16px;\\\&quot; xmlns=\\\&quot;http://www.w3.org/1998/Math/MathML\\\&quot;&gt;&lt;mover&gt;&lt;mi&gt;x&lt;/mi&gt;&lt;mo&gt;^&lt;/mo&gt;&lt;/mover&gt;&lt;/math&gt;\&quot;,\&quot;base64Image\&quot;:\&quot;iVBORw0KGgoAAAANSUhEUgAAADcAAABKCAYAAAAfZ8xZAAAACXBIWXMAAA7EAAAOxAGVKw4bAAAABGJhU0UAAABJzyRrqgAABCRJREFUeNrtW19IFEEYH+SUCBFCQkRCiAwJEUHyCJEQfBCNECviCIkUQkRCpBeT8KHzTUQhehERCbHkHiRCBKEjQnqTipAIIsyHkEBCQsU87Bv4Fqfxbv7szu7tHPfBD4/d2Zn97c78vj+zEhKsxQH38G9O2U3AEYMbuUTskCP313aCZYCXHCkeL7CdVdYD2JYQc0DbddtAqgqQVCTFI4nXh84KAY8Aey6JOdjDfgrDQiwK+OSRFA/aX0M2SRUDJgEpxRv+iH5O9UGksP/ioIldA/zQmGpDgAgzhYc0pvAGoD0s8s7ijUAkqvC8al++ug2/5L07m25DV97dPOEyvC4wt6Er7ybWRjv246vbiGqq2oRBVdNVYWW34Ube/fJHDSbdhhd59zPy8ew24obk3c+YVcdtxPkpkCLhj95V3EYq3VKZtCTvkrmNiUxispGt0MeQ29gQiUq7T/IeVPAufRHxbKcbLt1GzlXV8pa3vOXNDisAXAWMABKATcAu4ACwAqj02D/tex5DLtrnFmAcUOoXIZoJdOKgfyRx3neXgQANsZYE/X4GnDJJqgkwjW9GpwY5rDlOPb4hWb8DJkjdAnxL0/m+Ro6lalcAvxX7nTNB7i7O90VAP5YgCpjY7onCjUQVxqnWqIIZI1eqkHEvSG5kRHL9WY3CkIO+oFSzTnIjKxLFTXJtK/F4FNc539+aaUGR2VcBuX1mKvM2pjDVqjEFS2BNJfBU7Knk7dWluaaVOf8qzA69U0IulmadbTF+K9SJcYmE3AzX/jUep4HARRvCsS8Ccmuce3GO99gSaz4XkDtEl1LO+LMlmwLpLsnUbGGm4w6gwiZyNQr+zvndb2MapBJYr9ma4y0qkKuzldxjCbEpm7PzNgm56zaTKyInv9Jjcd/22soHAblZ28lNEfEettV2W7LuSmwm15uronIOQysRuXFbya0qOPFV2x34oUKGYI1dZgjtKGQIrbYQO80ViGJYEDog7st9obHpDLHjsoDcsg3EOkjmDQpREC0q94XC6G7ML0Ghp1my7hrDTI7NrLvSnI9I1t1gWIkNELVNibcCcgnFsS6gAAVSQq8hx1tYVCVFBdVRAbldxRTKyTI6/CZGn946Iwq1HpNX2fXPiMEtK5nNMjfWq9A+IolWHgiujWGbTS+ZxBmMGKol7YaZm1rQ6P+diziznhxX0prdEuvjFG09QylgkPy/ka/zJMeI3s4rFZCfeG7ULbFGwYC07v8Qc6955vgOCoqOtRD5vvklbEt3i5zdn6SX9TND9P9Dqs3FODQS2dYch84OT9+bzGkOeMfDWOMa49A3d96r8g0qDnZATm4e6loFkX+Uc4RrrdaErFOf9V5hPTQZciMxyVhUVctN+q0IvsFVlN59FI0V9EFFhv0kVcZFHMMZK2G6aPQPoy+6v6JuDSoAAACDdEVYdE1hdGhNTAA8bWF0aCB4bWxucz0iaHR0cDovL3d3dy53My5vcmcvMTk5OC9NYXRoL01hdGhNTCI+PG1zdHlsZSBtYXRoc2l6ZT0iMTZweCI+PG1vdmVyPjxtaT54PC9taT48bW8+XjwvbW8+PC9tb3Zlcj48L21zdHlsZT48L21hdGg+aprM/QAAAABJRU5ErkJggg==\&quot;,\&quot;slideId\&quot;:390,\&quot;accessibleText\&quot;:\&quot;x with hat on top\&quot;,\&quot;imageHeight\&quot;:11.84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67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Retrospect</vt:lpstr>
      <vt:lpstr>PowerPoint Presentation</vt:lpstr>
      <vt:lpstr>What is Sequential Data?</vt:lpstr>
      <vt:lpstr>PowerPoint Presentation</vt:lpstr>
      <vt:lpstr>Why ANN Fails?</vt:lpstr>
      <vt:lpstr>Why Traditional RNN Fails?</vt:lpstr>
      <vt:lpstr>Need for a Different Architecture</vt:lpstr>
      <vt:lpstr>PowerPoint Presentation</vt:lpstr>
      <vt:lpstr>What is Encoder?</vt:lpstr>
      <vt:lpstr>What is Decoder?</vt:lpstr>
      <vt:lpstr>PowerPoint Presentation</vt:lpstr>
      <vt:lpstr>Encoder Decoder</vt:lpstr>
      <vt:lpstr>Encoder Decoder</vt:lpstr>
      <vt:lpstr>PowerPoint Presentation</vt:lpstr>
      <vt:lpstr>PowerPoint Presentation</vt:lpstr>
      <vt:lpstr>PowerPoint Presentation</vt:lpstr>
      <vt:lpstr>LSTM Equations</vt:lpstr>
      <vt:lpstr>Example Setup</vt:lpstr>
      <vt:lpstr>Step-by-Step Computation (t=1)</vt:lpstr>
      <vt:lpstr>Step-by-Step Computation (t=2)</vt:lpstr>
      <vt:lpstr>Step-by-Step Computation (t=3)</vt:lpstr>
      <vt:lpstr>Final Encoder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Denoising Autoencoder(DAE)</vt:lpstr>
      <vt:lpstr>PowerPoint Presentation</vt:lpstr>
      <vt:lpstr>PowerPoint Presentation</vt:lpstr>
      <vt:lpstr>PowerPoint Presentation</vt:lpstr>
      <vt:lpstr>Example of Noise in a DAE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Sparse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Contractive Autoencoder (CAE)</vt:lpstr>
      <vt:lpstr>Recap: The Standard Autoencoder (AE)</vt:lpstr>
      <vt:lpstr>Contractive Autoencoder (CAE) - The Idea</vt:lpstr>
      <vt:lpstr>Contractive Autoencoder (CAE) - The Math</vt:lpstr>
      <vt:lpstr>Variational Autoencoder (VAE) - The Idea</vt:lpstr>
      <vt:lpstr>Variational Autoencoder (VAE) - The Idea</vt:lpstr>
      <vt:lpstr>Variational Autoencoder (VAE) - The Math</vt:lpstr>
      <vt:lpstr>Variational Autoencoder (VAE) - The Math</vt:lpstr>
      <vt:lpstr>Variational Autoencoder (VAE) - The Math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 Gopal Saha</dc:creator>
  <cp:revision>3</cp:revision>
  <dcterms:created xsi:type="dcterms:W3CDTF">2025-11-12T14:43:26Z</dcterms:created>
  <dcterms:modified xsi:type="dcterms:W3CDTF">2025-11-17T06:15:04Z</dcterms:modified>
</cp:coreProperties>
</file>